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tags/tag6.xml" ContentType="application/vnd.openxmlformats-officedocument.presentationml.tags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ags/tag7.xml" ContentType="application/vnd.openxmlformats-officedocument.presentationml.tags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ags/tag8.xml" ContentType="application/vnd.openxmlformats-officedocument.presentationml.tags+xml"/>
  <Override PartName="/ppt/slideLayouts/slideLayout33.xml" ContentType="application/vnd.openxmlformats-officedocument.presentationml.slideLayout+xml"/>
  <Override PartName="/ppt/theme/theme7.xml" ContentType="application/vnd.openxmlformats-officedocument.theme+xml"/>
  <Override PartName="/ppt/tags/tag9.xml" ContentType="application/vnd.openxmlformats-officedocument.presentationml.tags+xml"/>
  <Override PartName="/ppt/slideLayouts/slideLayout34.xml" ContentType="application/vnd.openxmlformats-officedocument.presentationml.slideLayout+xml"/>
  <Override PartName="/ppt/theme/theme8.xml" ContentType="application/vnd.openxmlformats-officedocument.theme+xml"/>
  <Override PartName="/ppt/slideLayouts/slideLayout35.xml" ContentType="application/vnd.openxmlformats-officedocument.presentationml.slideLayout+xml"/>
  <Override PartName="/ppt/theme/theme9.xml" ContentType="application/vnd.openxmlformats-officedocument.theme+xml"/>
  <Override PartName="/ppt/slideLayouts/slideLayout36.xml" ContentType="application/vnd.openxmlformats-officedocument.presentationml.slideLayout+xml"/>
  <Override PartName="/ppt/theme/theme10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11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12.xml" ContentType="application/vnd.openxmlformats-officedocument.theme+xml"/>
  <Override PartName="/ppt/theme/theme1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77" r:id="rId2"/>
    <p:sldMasterId id="2147483802" r:id="rId3"/>
    <p:sldMasterId id="2147483822" r:id="rId4"/>
    <p:sldMasterId id="2147483823" r:id="rId5"/>
    <p:sldMasterId id="2147483824" r:id="rId6"/>
    <p:sldMasterId id="2147483825" r:id="rId7"/>
    <p:sldMasterId id="2147483826" r:id="rId8"/>
    <p:sldMasterId id="2147483827" r:id="rId9"/>
    <p:sldMasterId id="2147483828" r:id="rId10"/>
    <p:sldMasterId id="2147483865" r:id="rId11"/>
  </p:sldMasterIdLst>
  <p:notesMasterIdLst>
    <p:notesMasterId r:id="rId22"/>
  </p:notesMasterIdLst>
  <p:handoutMasterIdLst>
    <p:handoutMasterId r:id="rId23"/>
  </p:handoutMasterIdLst>
  <p:sldIdLst>
    <p:sldId id="409" r:id="rId12"/>
    <p:sldId id="408" r:id="rId13"/>
    <p:sldId id="369" r:id="rId14"/>
    <p:sldId id="372" r:id="rId15"/>
    <p:sldId id="375" r:id="rId16"/>
    <p:sldId id="378" r:id="rId17"/>
    <p:sldId id="381" r:id="rId18"/>
    <p:sldId id="384" r:id="rId19"/>
    <p:sldId id="410" r:id="rId20"/>
    <p:sldId id="387" r:id="rId21"/>
  </p:sldIdLst>
  <p:sldSz cx="12192000" cy="6858000"/>
  <p:notesSz cx="6805613" cy="9939338"/>
  <p:custDataLst>
    <p:tags r:id="rId24"/>
  </p:custDataLst>
  <p:defaultTextStyle>
    <a:defPPr algn="l" rtl="0" eaLnBrk="0" hangingPunct="0">
      <a:defRPr kumimoji="0" lang="en-US"/>
    </a:defPPr>
    <a:lvl1pPr marL="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latin typeface="Arial"/>
      </a:defRPr>
    </a:lvl1pPr>
    <a:lvl2pPr marL="4572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latin typeface="Arial"/>
      </a:defRPr>
    </a:lvl2pPr>
    <a:lvl3pPr marL="9144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latin typeface="Arial"/>
      </a:defRPr>
    </a:lvl3pPr>
    <a:lvl4pPr marL="13716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latin typeface="Arial"/>
      </a:defRPr>
    </a:lvl4pPr>
    <a:lvl5pPr marL="18288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latin typeface="Arial"/>
      </a:defRPr>
    </a:lvl5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D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05" autoAdjust="0"/>
  </p:normalViewPr>
  <p:slideViewPr>
    <p:cSldViewPr>
      <p:cViewPr varScale="1">
        <p:scale>
          <a:sx n="91" d="100"/>
          <a:sy n="91" d="100"/>
        </p:scale>
        <p:origin x="10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ags" Target="tags/tag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Doughnut</c:v>
                </c:pt>
              </c:strCache>
            </c:strRef>
          </c:tx>
          <c:dPt>
            <c:idx val="0"/>
            <c:bubble3D val="0"/>
            <c:spPr>
              <a:solidFill>
                <a:srgbClr val="145D04"/>
              </a:solidFill>
              <a:ln>
                <a:solidFill>
                  <a:srgbClr val="145D0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C72-48D2-9EDB-21A8D0E431E4}"/>
              </c:ext>
            </c:extLst>
          </c:dPt>
          <c:dPt>
            <c:idx val="1"/>
            <c:bubble3D val="0"/>
            <c:spPr>
              <a:solidFill>
                <a:srgbClr val="FE0000"/>
              </a:solidFill>
              <a:ln>
                <a:solidFill>
                  <a:srgbClr val="FE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C72-48D2-9EDB-21A8D0E431E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6DD1F7A3-03DC-4A8D-A230-928BA79F190A}" type="VALUE"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C72-48D2-9EDB-21A8D0E431E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5E388367-1976-4ADD-B0BC-02FE8A2F1EC4}" type="VALUE"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C72-48D2-9EDB-21A8D0E431E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Ja</c:v>
                </c:pt>
                <c:pt idx="1">
                  <c:v>Nej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72-48D2-9EDB-21A8D0E43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solidFill>
          <a:srgbClr val="FFFFFF"/>
        </a:solidFill>
      </c:spPr>
    </c:plotArea>
    <c:legend>
      <c:legendPos val="t"/>
      <c:layout>
        <c:manualLayout>
          <c:xMode val="edge"/>
          <c:yMode val="edge"/>
          <c:x val="0.43139484841722719"/>
          <c:y val="0.47877566808639199"/>
          <c:w val="0.13316172016959418"/>
          <c:h val="6.4991792530897805E-2"/>
        </c:manualLayout>
      </c:layout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Doughnut</c:v>
                </c:pt>
              </c:strCache>
            </c:strRef>
          </c:tx>
          <c:dPt>
            <c:idx val="0"/>
            <c:bubble3D val="0"/>
            <c:spPr>
              <a:solidFill>
                <a:srgbClr val="145D04"/>
              </a:solidFill>
              <a:ln>
                <a:solidFill>
                  <a:srgbClr val="145D0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84E-4452-808E-C403C5DF5233}"/>
              </c:ext>
            </c:extLst>
          </c:dPt>
          <c:dPt>
            <c:idx val="1"/>
            <c:bubble3D val="0"/>
            <c:spPr>
              <a:solidFill>
                <a:srgbClr val="FE0000"/>
              </a:solidFill>
              <a:ln>
                <a:solidFill>
                  <a:srgbClr val="FE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84E-4452-808E-C403C5DF523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5939BAE4-F8E1-4376-8E38-935A928560DB}" type="VALUE"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84E-4452-808E-C403C5DF523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6F39610C-18D0-476B-8F6D-869E42C0B1D0}" type="VALUE"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84E-4452-808E-C403C5DF523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Ja</c:v>
                </c:pt>
                <c:pt idx="1">
                  <c:v>Nej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12</c:v>
                </c:pt>
                <c:pt idx="1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4E-4452-808E-C403C5DF52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solidFill>
          <a:srgbClr val="FFFFFF"/>
        </a:solidFill>
      </c:spPr>
    </c:plotArea>
    <c:legend>
      <c:legendPos val="t"/>
      <c:layout>
        <c:manualLayout>
          <c:xMode val="edge"/>
          <c:yMode val="edge"/>
          <c:x val="0.43314848601241918"/>
          <c:y val="0.49818162954973094"/>
          <c:w val="0.13370302797516165"/>
          <c:h val="5.2474874420331455E-2"/>
        </c:manualLayout>
      </c:layout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Har du låtit installera eller planerar du att installera solceller? (n=1 091)</c:v>
                </c:pt>
              </c:strCache>
            </c:strRef>
          </c:tx>
          <c:spPr>
            <a:solidFill>
              <a:srgbClr val="00AF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CC4672E1-70CE-4AE5-B597-B2A18EEAF46A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56B-4144-95EA-087944C9D44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8DD5EFFF-C367-4E47-8E26-3A200F5DB32F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56B-4144-95EA-087944C9D44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E02C8FD4-287D-4D4B-B35B-FCF20AFC74B0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56B-4144-95EA-087944C9D44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fld id="{03165889-1B2B-423F-A035-DFC0B71DDF29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56B-4144-95EA-087944C9D44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fld id="{2BB31732-026C-44EC-9B53-68152DCCEF71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56B-4144-95EA-087944C9D44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Har solceller + avser installera</c:v>
                </c:pt>
                <c:pt idx="1">
                  <c:v>Nej, jag är inte anläggningsinnehavare (tex du har inget ansvar för elanläggningen där du bor)</c:v>
                </c:pt>
                <c:pt idx="2">
                  <c:v>Nej, jag avser inte installera solcellspaneler framöver</c:v>
                </c:pt>
                <c:pt idx="3">
                  <c:v>Ja, jag avser installera solcellspaneler framöver</c:v>
                </c:pt>
                <c:pt idx="4">
                  <c:v>Ja, jag har redan installerat solcellspaneler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22</c:v>
                </c:pt>
                <c:pt idx="1">
                  <c:v>43</c:v>
                </c:pt>
                <c:pt idx="2">
                  <c:v>37</c:v>
                </c:pt>
                <c:pt idx="3">
                  <c:v>16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6B-4144-95EA-087944C9D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50"/>
        <c:axId val="1713461493"/>
        <c:axId val="1513794557"/>
      </c:barChart>
      <c:catAx>
        <c:axId val="171346149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105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1513794557"/>
        <c:crosses val="autoZero"/>
        <c:auto val="0"/>
        <c:lblAlgn val="ctr"/>
        <c:lblOffset val="100"/>
        <c:noMultiLvlLbl val="0"/>
      </c:catAx>
      <c:valAx>
        <c:axId val="1513794557"/>
        <c:scaling>
          <c:orientation val="minMax"/>
          <c:max val="60"/>
        </c:scaling>
        <c:delete val="0"/>
        <c:axPos val="b"/>
        <c:numFmt formatCode="General\%" sourceLinked="0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1713461493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layout>
        <c:manualLayout>
          <c:xMode val="edge"/>
          <c:yMode val="edge"/>
          <c:x val="0.05"/>
          <c:y val="1.5345268542199489E-2"/>
          <c:w val="0.93309692671394795"/>
          <c:h val="8.3252713615401652E-2"/>
        </c:manualLayout>
      </c:layout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Doughnut</c:v>
                </c:pt>
              </c:strCache>
            </c:strRef>
          </c:tx>
          <c:dPt>
            <c:idx val="0"/>
            <c:bubble3D val="0"/>
            <c:spPr>
              <a:solidFill>
                <a:srgbClr val="145D04"/>
              </a:solidFill>
              <a:ln>
                <a:solidFill>
                  <a:srgbClr val="145D0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E89A-411B-A18E-89924DA41DA9}"/>
              </c:ext>
            </c:extLst>
          </c:dPt>
          <c:dPt>
            <c:idx val="1"/>
            <c:bubble3D val="0"/>
            <c:spPr>
              <a:solidFill>
                <a:srgbClr val="FE0000"/>
              </a:solidFill>
              <a:ln>
                <a:solidFill>
                  <a:srgbClr val="FE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89A-411B-A18E-89924DA41DA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A7D0D277-DC4B-4D7F-B177-A47348388EAF}" type="VALUE"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89A-411B-A18E-89924DA41DA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3A974DBF-DE07-4175-910F-70E42858A1C4}" type="VALUE"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89A-411B-A18E-89924DA41DA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Ja</c:v>
                </c:pt>
                <c:pt idx="1">
                  <c:v>Nej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21</c:v>
                </c:pt>
                <c:pt idx="1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9A-411B-A18E-89924DA41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solidFill>
          <a:srgbClr val="FFFFFF"/>
        </a:solidFill>
      </c:spPr>
    </c:plotArea>
    <c:legend>
      <c:legendPos val="t"/>
      <c:layout>
        <c:manualLayout>
          <c:xMode val="edge"/>
          <c:yMode val="edge"/>
          <c:x val="0.42014179695710518"/>
          <c:y val="0.49331902611540501"/>
          <c:w val="0.15766301799544052"/>
          <c:h val="7.08073206579585E-2"/>
        </c:manualLayout>
      </c:layout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Har du låtit installera eller planerar du att installera solceller? (n=1 091)</c:v>
                </c:pt>
              </c:strCache>
            </c:strRef>
          </c:tx>
          <c:spPr>
            <a:solidFill>
              <a:srgbClr val="00AF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FE7ED8CB-F979-4A99-996A-74686D478268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D93-4B2D-87F3-0C9A30F314B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29B58313-E744-4973-A91C-FD07C63678EB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D93-4B2D-87F3-0C9A30F314B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4D436D46-EE75-4AE7-938A-AD61980DD815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D93-4B2D-87F3-0C9A30F314B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fld id="{638DFD8C-6CDC-4360-99C1-D322D7979CC7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D93-4B2D-87F3-0C9A30F314B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fld id="{D411E119-2ADF-42B8-A6D2-4C5D509E9884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D93-4B2D-87F3-0C9A30F314B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Har solceller + avser installera</c:v>
                </c:pt>
                <c:pt idx="1">
                  <c:v>Nej, jag är inte anläggningsinnehavare (tex du har inget ansvar för elanläggningen där du bor)</c:v>
                </c:pt>
                <c:pt idx="2">
                  <c:v>Nej, jag avser inte installera solcellspaneler framöver</c:v>
                </c:pt>
                <c:pt idx="3">
                  <c:v>Ja, jag avser installera solcellspaneler framöver</c:v>
                </c:pt>
                <c:pt idx="4">
                  <c:v>Ja, jag har redan installerat solcellspaneler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22</c:v>
                </c:pt>
                <c:pt idx="1">
                  <c:v>43</c:v>
                </c:pt>
                <c:pt idx="2">
                  <c:v>37</c:v>
                </c:pt>
                <c:pt idx="3">
                  <c:v>16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93-4B2D-87F3-0C9A30F314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50"/>
        <c:axId val="1558526377"/>
        <c:axId val="1222530482"/>
      </c:barChart>
      <c:catAx>
        <c:axId val="155852637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105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1222530482"/>
        <c:crosses val="autoZero"/>
        <c:auto val="0"/>
        <c:lblAlgn val="ctr"/>
        <c:lblOffset val="100"/>
        <c:noMultiLvlLbl val="0"/>
      </c:catAx>
      <c:valAx>
        <c:axId val="1222530482"/>
        <c:scaling>
          <c:orientation val="minMax"/>
          <c:max val="60"/>
        </c:scaling>
        <c:delete val="0"/>
        <c:axPos val="b"/>
        <c:numFmt formatCode="General\%" sourceLinked="0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1558526377"/>
        <c:crosses val="autoZero"/>
        <c:crossBetween val="between"/>
      </c:valAx>
      <c:spPr>
        <a:solidFill>
          <a:srgbClr val="FFFFFF"/>
        </a:solidFill>
      </c:spPr>
    </c:plotArea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Doughnut</c:v>
                </c:pt>
              </c:strCache>
            </c:strRef>
          </c:tx>
          <c:dPt>
            <c:idx val="0"/>
            <c:bubble3D val="0"/>
            <c:spPr>
              <a:solidFill>
                <a:srgbClr val="145D04"/>
              </a:solidFill>
              <a:ln>
                <a:solidFill>
                  <a:srgbClr val="145D0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D14-499B-929E-66F6E04E7267}"/>
              </c:ext>
            </c:extLst>
          </c:dPt>
          <c:dPt>
            <c:idx val="1"/>
            <c:bubble3D val="0"/>
            <c:spPr>
              <a:solidFill>
                <a:srgbClr val="FE0000"/>
              </a:solidFill>
              <a:ln>
                <a:solidFill>
                  <a:srgbClr val="FE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D14-499B-929E-66F6E04E7267}"/>
              </c:ext>
            </c:extLst>
          </c:dPt>
          <c:dPt>
            <c:idx val="2"/>
            <c:bubble3D val="0"/>
            <c:spPr>
              <a:solidFill>
                <a:srgbClr val="A5A5A5"/>
              </a:solidFill>
              <a:ln>
                <a:solidFill>
                  <a:srgbClr val="A5A5A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0D14-499B-929E-66F6E04E726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46452D7F-522C-4DF8-9E1B-8067ED74FD5A}" type="VALUE"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D14-499B-929E-66F6E04E72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83FACD08-6528-4E47-96E8-1FEDDF6456B3}" type="VALUE"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35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D14-499B-929E-66F6E04E726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0E206FFF-8E01-480B-A24E-0E75AD471BD5}" type="VALUE">
                      <a:rPr lang="en-US" sz="1350">
                        <a:solidFill>
                          <a:srgbClr val="000000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350">
                        <a:solidFill>
                          <a:srgbClr val="000000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D14-499B-929E-66F6E04E726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Tveksam/vet ej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18</c:v>
                </c:pt>
                <c:pt idx="1">
                  <c:v>30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14-499B-929E-66F6E04E7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solidFill>
          <a:srgbClr val="FFFFFF"/>
        </a:solidFill>
      </c:spPr>
    </c:plotArea>
    <c:legend>
      <c:legendPos val="t"/>
      <c:layout>
        <c:manualLayout>
          <c:xMode val="edge"/>
          <c:yMode val="edge"/>
          <c:x val="0.30275417114710884"/>
          <c:y val="9.1098740349049412E-2"/>
          <c:w val="0.39008637136217006"/>
          <c:h val="6.0552093490113201E-2"/>
        </c:manualLayout>
      </c:layout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Pie</c:v>
                </c:pt>
              </c:strCache>
            </c:strRef>
          </c:tx>
          <c:dPt>
            <c:idx val="0"/>
            <c:bubble3D val="0"/>
            <c:spPr>
              <a:solidFill>
                <a:srgbClr val="145D04"/>
              </a:solidFill>
              <a:ln>
                <a:solidFill>
                  <a:srgbClr val="145D0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AAB0-4F51-A4DE-BD4F8885D4A3}"/>
              </c:ext>
            </c:extLst>
          </c:dPt>
          <c:dPt>
            <c:idx val="1"/>
            <c:bubble3D val="0"/>
            <c:spPr>
              <a:solidFill>
                <a:srgbClr val="FE0000"/>
              </a:solidFill>
              <a:ln>
                <a:solidFill>
                  <a:srgbClr val="FE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AAB0-4F51-A4DE-BD4F8885D4A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3161B950-94D0-4F4B-AA5E-A691B1A3D747}" type="VALUE">
                      <a:rPr lang="en-US" sz="165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65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AB0-4F51-A4DE-BD4F8885D4A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3C8A9C80-1D10-41F0-93C8-85C0180182F0}" type="VALUE">
                      <a:rPr lang="en-US" sz="165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65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AB0-4F51-A4DE-BD4F8885D4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Ja</c:v>
                </c:pt>
                <c:pt idx="1">
                  <c:v>Nej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B0-4F51-A4DE-BD4F8885D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FFFFFF"/>
        </a:solidFill>
      </c:spPr>
    </c:plotArea>
    <c:legend>
      <c:legendPos val="t"/>
      <c:layout>
        <c:manualLayout>
          <c:xMode val="edge"/>
          <c:yMode val="edge"/>
          <c:x val="0.4143371258108155"/>
          <c:y val="2.1989351118736063E-2"/>
          <c:w val="0.1647178188629505"/>
          <c:h val="7.6258772860638965E-2"/>
        </c:manualLayout>
      </c:layout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396035973444494"/>
          <c:y val="9.8308687023878114E-2"/>
          <c:w val="0.49312914929751428"/>
          <c:h val="0.842124917312165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vilket sammanhang har du hört talas om EMC? (n=242)</c:v>
                </c:pt>
              </c:strCache>
            </c:strRef>
          </c:tx>
          <c:spPr>
            <a:solidFill>
              <a:srgbClr val="F79647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EEC96882-D13D-4912-89A6-85B9E55B41F4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2FF-4699-BBDA-DA04869D60E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10A9AEA5-830B-4549-8557-9790CE450F2B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FF-4699-BBDA-DA04869D60E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91B71BE5-688E-4A10-8D3D-119BE3C04A50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FF-4699-BBDA-DA04869D60E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fld id="{7256E3AF-7073-4D71-B838-2BF1F28991B1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FF-4699-BBDA-DA04869D60E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fld id="{EAB508C0-2BD3-4F11-9ED0-BF285C6A1E8B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2FF-4699-BBDA-DA04869D60E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fld id="{60206D50-C9B9-4AE9-8891-786472E2DBAC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FF-4699-BBDA-DA04869D60E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pPr>
                      <a:defRPr/>
                    </a:pPr>
                    <a:fld id="{18381C80-BA83-4172-9A16-FF88BD10D721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2FF-4699-BBDA-DA04869D60E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pPr>
                      <a:defRPr/>
                    </a:pPr>
                    <a:fld id="{15E656C0-A691-4D7A-B1E8-358D48211925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FF-4699-BBDA-DA04869D60E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Nämnt något (netto)</c:v>
                </c:pt>
                <c:pt idx="1">
                  <c:v>Vet ej/kommer ej ihåg</c:v>
                </c:pt>
                <c:pt idx="2">
                  <c:v>Annat</c:v>
                </c:pt>
                <c:pt idx="3">
                  <c:v>Via min arbetsplats</c:v>
                </c:pt>
                <c:pt idx="4">
                  <c:v>EMC har ingått i min yrkesutbildning</c:v>
                </c:pt>
                <c:pt idx="5">
                  <c:v>Läst en branschtidning eller annan tidning</c:v>
                </c:pt>
                <c:pt idx="6">
                  <c:v>Hört via nyheterna på radio eller TV</c:v>
                </c:pt>
                <c:pt idx="7">
                  <c:v>Jag har läst om EMC på Elsäkerhetsverkets webbplats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83</c:v>
                </c:pt>
                <c:pt idx="1">
                  <c:v>17</c:v>
                </c:pt>
                <c:pt idx="2">
                  <c:v>12</c:v>
                </c:pt>
                <c:pt idx="3">
                  <c:v>30</c:v>
                </c:pt>
                <c:pt idx="4">
                  <c:v>18</c:v>
                </c:pt>
                <c:pt idx="5">
                  <c:v>15</c:v>
                </c:pt>
                <c:pt idx="6">
                  <c:v>29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FF-4699-BBDA-DA04869D6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155670305"/>
        <c:axId val="242944973"/>
      </c:barChart>
      <c:catAx>
        <c:axId val="15567030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242944973"/>
        <c:crosses val="autoZero"/>
        <c:auto val="0"/>
        <c:lblAlgn val="ctr"/>
        <c:lblOffset val="100"/>
        <c:noMultiLvlLbl val="0"/>
      </c:catAx>
      <c:valAx>
        <c:axId val="242944973"/>
        <c:scaling>
          <c:orientation val="minMax"/>
        </c:scaling>
        <c:delete val="0"/>
        <c:axPos val="b"/>
        <c:numFmt formatCode="General\%" sourceLinked="0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155670305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Doughnut</c:v>
                </c:pt>
              </c:strCache>
            </c:strRef>
          </c:tx>
          <c:dPt>
            <c:idx val="0"/>
            <c:bubble3D val="0"/>
            <c:spPr>
              <a:solidFill>
                <a:srgbClr val="145D04"/>
              </a:solidFill>
              <a:ln>
                <a:solidFill>
                  <a:srgbClr val="145D0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0CE-42FD-A129-F6A78E93E941}"/>
              </c:ext>
            </c:extLst>
          </c:dPt>
          <c:dPt>
            <c:idx val="1"/>
            <c:bubble3D val="0"/>
            <c:spPr>
              <a:solidFill>
                <a:srgbClr val="FE0000"/>
              </a:solidFill>
              <a:ln>
                <a:solidFill>
                  <a:srgbClr val="FE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0CE-42FD-A129-F6A78E93E941}"/>
              </c:ext>
            </c:extLst>
          </c:dPt>
          <c:dPt>
            <c:idx val="2"/>
            <c:bubble3D val="0"/>
            <c:spPr>
              <a:solidFill>
                <a:srgbClr val="A5A5A5"/>
              </a:solidFill>
              <a:ln>
                <a:solidFill>
                  <a:srgbClr val="A5A5A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10CE-42FD-A129-F6A78E93E94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8AF8162F-C0C3-4A69-9A8D-095E5F10112E}" type="VALUE"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0CE-42FD-A129-F6A78E93E94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22926655-0888-4448-A4FB-F9C780B5D8D0}" type="VALUE"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0CE-42FD-A129-F6A78E93E94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9A2FB52B-4CE1-45FA-891A-A4EB49F10B9D}" type="VALUE">
                      <a:rPr lang="en-US" sz="1200">
                        <a:solidFill>
                          <a:srgbClr val="000000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000000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0CE-42FD-A129-F6A78E93E94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Vet ej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18</c:v>
                </c:pt>
                <c:pt idx="1">
                  <c:v>44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CE-42FD-A129-F6A78E93E9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solidFill>
          <a:srgbClr val="FFFFFF"/>
        </a:solidFill>
      </c:spPr>
    </c:plotArea>
    <c:legend>
      <c:legendPos val="t"/>
      <c:layout>
        <c:manualLayout>
          <c:xMode val="edge"/>
          <c:yMode val="edge"/>
          <c:x val="0.38847570652505653"/>
          <c:y val="0.49386796809301831"/>
          <c:w val="0.22692455594213515"/>
          <c:h val="5.6665192192090014E-2"/>
        </c:manualLayout>
      </c:layout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Vilken typ av produkt var det som stördes? (n=194)</c:v>
                </c:pt>
              </c:strCache>
            </c:strRef>
          </c:tx>
          <c:spPr>
            <a:solidFill>
              <a:srgbClr val="F79647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6B42FEC0-FA84-4C79-BF21-2C43D9E6E5C6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565-4957-9C0F-EE033B8726A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D7F3F493-E50C-415B-BF50-0E1B071D86BE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565-4957-9C0F-EE033B8726A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DABFA5B6-B57C-44BA-B9EF-605A22D00CE7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565-4957-9C0F-EE033B8726A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fld id="{ED1CC51A-744F-441F-AAD0-AA83145D0A81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565-4957-9C0F-EE033B8726A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fld id="{861768EB-DD78-4C97-B3CD-5C09305D7399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565-4957-9C0F-EE033B8726A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fld id="{F16C8323-247B-466B-95FC-308BA22DF546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565-4957-9C0F-EE033B8726A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pPr>
                      <a:defRPr/>
                    </a:pPr>
                    <a:fld id="{1B875B31-FF28-44F5-9573-4A0783B342D4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565-4957-9C0F-EE033B8726A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Annat</c:v>
                </c:pt>
                <c:pt idx="1">
                  <c:v>Hemlarm (larm i bostad)</c:v>
                </c:pt>
                <c:pt idx="2">
                  <c:v>Installationsprodukter (elmätare, smarta-hem produkter osv)</c:v>
                </c:pt>
                <c:pt idx="3">
                  <c:v>Belysning (spotlights, LED-lampor osv)</c:v>
                </c:pt>
                <c:pt idx="4">
                  <c:v>Hushållsprodukter (mixer, värmefläkt, hårtork osv)</c:v>
                </c:pt>
                <c:pt idx="5">
                  <c:v>Hemelektronik (laddare, TV, mobil, radio, elgitarr, förlängningssladd osv)</c:v>
                </c:pt>
                <c:pt idx="6">
                  <c:v>Radioutrustning (fjärrkontroller, WLAN, WiFi, jaktradio osv)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14</c:v>
                </c:pt>
                <c:pt idx="1">
                  <c:v>0</c:v>
                </c:pt>
                <c:pt idx="2">
                  <c:v>8</c:v>
                </c:pt>
                <c:pt idx="3">
                  <c:v>9</c:v>
                </c:pt>
                <c:pt idx="4">
                  <c:v>7</c:v>
                </c:pt>
                <c:pt idx="5">
                  <c:v>50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565-4957-9C0F-EE033B872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649094381"/>
        <c:axId val="481054769"/>
      </c:barChart>
      <c:catAx>
        <c:axId val="64909438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481054769"/>
        <c:crosses val="autoZero"/>
        <c:auto val="0"/>
        <c:lblAlgn val="ctr"/>
        <c:lblOffset val="100"/>
        <c:noMultiLvlLbl val="0"/>
      </c:catAx>
      <c:valAx>
        <c:axId val="481054769"/>
        <c:scaling>
          <c:orientation val="minMax"/>
        </c:scaling>
        <c:delete val="0"/>
        <c:axPos val="b"/>
        <c:numFmt formatCode="General\%" sourceLinked="0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649094381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vilken omgivning uppstod störningen? (n=194)</c:v>
                </c:pt>
              </c:strCache>
            </c:strRef>
          </c:tx>
          <c:spPr>
            <a:solidFill>
              <a:srgbClr val="00AF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5537269C-67C7-47AD-9D13-96B531D54610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87D-45A7-8337-FE6862F7B2B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4376C408-EBEA-4057-B8E0-D53349B77D45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87D-45A7-8337-FE6862F7B2B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51983513-6735-48A6-B3D6-CAD442C56D6B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87D-45A7-8337-FE6862F7B2B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fld id="{1EA26BEF-15B7-4C78-84E2-A141BCE7AEF0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87D-45A7-8337-FE6862F7B2B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fld id="{EDB5ECDE-B72E-4E4A-A753-94E54EA5934A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87D-45A7-8337-FE6862F7B2B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fld id="{E92A5C07-FAE9-4176-85AF-3F97F66CD9F3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87D-45A7-8337-FE6862F7B2B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pPr>
                      <a:defRPr/>
                    </a:pPr>
                    <a:fld id="{2051E7B3-D542-43DE-8776-0E1C08A67AC2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87D-45A7-8337-FE6862F7B2B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Annat</c:v>
                </c:pt>
                <c:pt idx="1">
                  <c:v>I en industri</c:v>
                </c:pt>
                <c:pt idx="2">
                  <c:v>På min arbetsplats</c:v>
                </c:pt>
                <c:pt idx="3">
                  <c:v>Köpcentrum</c:v>
                </c:pt>
                <c:pt idx="4">
                  <c:v>Kollektivtrafiken</c:v>
                </c:pt>
                <c:pt idx="5">
                  <c:v>Hushåll, radhus eller lägenhet</c:v>
                </c:pt>
                <c:pt idx="6">
                  <c:v>Hushåll, fristående villa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9</c:v>
                </c:pt>
                <c:pt idx="1">
                  <c:v>6</c:v>
                </c:pt>
                <c:pt idx="2">
                  <c:v>21</c:v>
                </c:pt>
                <c:pt idx="3">
                  <c:v>9</c:v>
                </c:pt>
                <c:pt idx="4">
                  <c:v>5</c:v>
                </c:pt>
                <c:pt idx="5">
                  <c:v>36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87D-45A7-8337-FE6862F7B2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0"/>
        <c:axId val="1236631020"/>
        <c:axId val="23137456"/>
      </c:barChart>
      <c:catAx>
        <c:axId val="12366310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105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23137456"/>
        <c:crosses val="autoZero"/>
        <c:auto val="0"/>
        <c:lblAlgn val="ctr"/>
        <c:lblOffset val="100"/>
        <c:noMultiLvlLbl val="0"/>
      </c:catAx>
      <c:valAx>
        <c:axId val="23137456"/>
        <c:scaling>
          <c:orientation val="minMax"/>
          <c:max val="60"/>
        </c:scaling>
        <c:delete val="0"/>
        <c:axPos val="b"/>
        <c:numFmt formatCode="General\%" sourceLinked="0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12366310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  <c:txPr>
        <a:bodyPr/>
        <a:lstStyle/>
        <a:p>
          <a:pPr>
            <a:defRPr sz="135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Doughnut</c:v>
                </c:pt>
              </c:strCache>
            </c:strRef>
          </c:tx>
          <c:dPt>
            <c:idx val="0"/>
            <c:bubble3D val="0"/>
            <c:spPr>
              <a:solidFill>
                <a:srgbClr val="145D04"/>
              </a:solidFill>
              <a:ln>
                <a:solidFill>
                  <a:srgbClr val="145D0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2AA-4243-BAF7-7E6A9463E5F6}"/>
              </c:ext>
            </c:extLst>
          </c:dPt>
          <c:dPt>
            <c:idx val="1"/>
            <c:bubble3D val="0"/>
            <c:spPr>
              <a:solidFill>
                <a:srgbClr val="FE0000"/>
              </a:solidFill>
              <a:ln>
                <a:solidFill>
                  <a:srgbClr val="FE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82AA-4243-BAF7-7E6A9463E5F6}"/>
              </c:ext>
            </c:extLst>
          </c:dPt>
          <c:dPt>
            <c:idx val="2"/>
            <c:bubble3D val="0"/>
            <c:spPr>
              <a:solidFill>
                <a:srgbClr val="A5A5A5"/>
              </a:solidFill>
              <a:ln>
                <a:solidFill>
                  <a:srgbClr val="A5A5A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82AA-4243-BAF7-7E6A9463E5F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B8CBCFC4-5454-43F8-924A-D0ABADB8F25B}" type="VALUE"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2AA-4243-BAF7-7E6A9463E5F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A779C329-3A2D-4D8D-A3B3-84E2FF6F3FBB}" type="VALUE"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2AA-4243-BAF7-7E6A9463E5F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EA25513C-A977-44D5-BEE2-9723ACEF60D3}" type="VALUE">
                      <a:rPr lang="en-US" sz="1200">
                        <a:solidFill>
                          <a:srgbClr val="000000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000000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2AA-4243-BAF7-7E6A9463E5F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Vet ej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18</c:v>
                </c:pt>
                <c:pt idx="1">
                  <c:v>44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AA-4243-BAF7-7E6A9463E5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solidFill>
          <a:srgbClr val="FFFFFF"/>
        </a:solidFill>
      </c:spPr>
    </c:plotArea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Doughnut</c:v>
                </c:pt>
              </c:strCache>
            </c:strRef>
          </c:tx>
          <c:dPt>
            <c:idx val="0"/>
            <c:bubble3D val="0"/>
            <c:spPr>
              <a:solidFill>
                <a:srgbClr val="145D04"/>
              </a:solidFill>
              <a:ln>
                <a:solidFill>
                  <a:srgbClr val="145D0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79E9-4B10-9B7B-F107098C8773}"/>
              </c:ext>
            </c:extLst>
          </c:dPt>
          <c:dPt>
            <c:idx val="1"/>
            <c:bubble3D val="0"/>
            <c:spPr>
              <a:solidFill>
                <a:srgbClr val="FE0000"/>
              </a:solidFill>
              <a:ln>
                <a:solidFill>
                  <a:srgbClr val="FE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9E9-4B10-9B7B-F107098C877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DFF937C9-B58F-48AF-A166-A29333F3ABDE}" type="VALUE"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9E9-4B10-9B7B-F107098C877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382B10EA-2776-4674-B588-EBBF4EEDD508}" type="VALUE"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FFFFF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9E9-4B10-9B7B-F107098C877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Ja</c:v>
                </c:pt>
                <c:pt idx="1">
                  <c:v>Nej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79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E9-4B10-9B7B-F107098C8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solidFill>
          <a:srgbClr val="FFFFFF"/>
        </a:solidFill>
      </c:spPr>
    </c:plotArea>
    <c:legend>
      <c:legendPos val="t"/>
      <c:layout>
        <c:manualLayout>
          <c:xMode val="edge"/>
          <c:yMode val="edge"/>
          <c:x val="0.43314848601241918"/>
          <c:y val="0.49761919600957955"/>
          <c:w val="0.13370302797516165"/>
          <c:h val="6.4376245658684716E-2"/>
        </c:manualLayout>
      </c:layout>
      <c:overlay val="0"/>
      <c:txPr>
        <a:bodyPr/>
        <a:lstStyle/>
        <a:p>
          <a:pPr>
            <a:defRPr sz="120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Ange de alternativ som du tycker är viktigare för dig än CE-märkningen. (n=233)</c:v>
                </c:pt>
              </c:strCache>
            </c:strRef>
          </c:tx>
          <c:spPr>
            <a:solidFill>
              <a:srgbClr val="F79647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B10A9479-E7B0-4632-A09C-D56688439B66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FAA-4C9F-AEE2-6B9670693E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D00708DF-BA2F-47B0-9927-8F2A85CB24B0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FAA-4C9F-AEE2-6B9670693EB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04455DBD-9F84-46F2-A09F-A3AC8156CED3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FAA-4C9F-AEE2-6B9670693EB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fld id="{8E6104DC-6EE1-4ECC-85D1-5E3448259D6B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FAA-4C9F-AEE2-6B9670693EB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fld id="{18302897-349A-4E68-B52D-F7D7F821C5BC}" type="VALUE"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FAA-4C9F-AEE2-6B9670693EB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Annat specificera</c:v>
                </c:pt>
                <c:pt idx="1">
                  <c:v>Jag litar på företaget jag köper ifrån</c:v>
                </c:pt>
                <c:pt idx="2">
                  <c:v>Att leveransen går fort</c:v>
                </c:pt>
                <c:pt idx="3">
                  <c:v>Att produkten är billig</c:v>
                </c:pt>
                <c:pt idx="4">
                  <c:v>Att produkten är säker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</c:v>
                </c:pt>
                <c:pt idx="1">
                  <c:v>45</c:v>
                </c:pt>
                <c:pt idx="2">
                  <c:v>9</c:v>
                </c:pt>
                <c:pt idx="3">
                  <c:v>20</c:v>
                </c:pt>
                <c:pt idx="4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AA-4C9F-AEE2-6B9670693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50"/>
        <c:axId val="788715775"/>
        <c:axId val="1469814764"/>
      </c:barChart>
      <c:catAx>
        <c:axId val="7887157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105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1469814764"/>
        <c:crosses val="autoZero"/>
        <c:auto val="0"/>
        <c:lblAlgn val="ctr"/>
        <c:lblOffset val="100"/>
        <c:noMultiLvlLbl val="0"/>
      </c:catAx>
      <c:valAx>
        <c:axId val="1469814764"/>
        <c:scaling>
          <c:orientation val="minMax"/>
          <c:max val="100"/>
        </c:scaling>
        <c:delete val="0"/>
        <c:axPos val="b"/>
        <c:numFmt formatCode="General\%" sourceLinked="0"/>
        <c:majorTickMark val="none"/>
        <c:minorTickMark val="none"/>
        <c:tickLblPos val="low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788715775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1050" b="0" smtId="4294967295">
              <a:solidFill>
                <a:srgbClr val="3F3F3F"/>
              </a:solidFill>
              <a:latin typeface="arial,helvetica,sans-serif"/>
            </a:defRPr>
          </a:pPr>
          <a:endParaRPr lang="sv-SE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Om du äger en fastighet, exempelvis en villa, är du som anläggningsinnehavare ansvarig för att din fastighet inte orsakar EMC-störningar. Känner du till ditt ansvar som anläggningsinnehavare? (n=1 091)</c:v>
                </c:pt>
              </c:strCache>
            </c:strRef>
          </c:tx>
          <c:spPr>
            <a:solidFill>
              <a:srgbClr val="00AF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B59587B6-5A4C-4C94-944B-B59A3FAE7ADD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C5E-432F-BA06-026CEF982E5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2FA10AA3-7F74-4C63-BD6D-9F79183B1F03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C5E-432F-BA06-026CEF982E5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08763DDE-B5ED-491A-AD30-BD9E4D05885C}" type="VALUE"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pPr>
                        <a:defRPr/>
                      </a:pPr>
                      <a:t>[VALUE]</a:t>
                    </a:fld>
                    <a:r>
                      <a:rPr lang="en-US" sz="1050">
                        <a:solidFill>
                          <a:srgbClr val="3F3F3F"/>
                        </a:solidFill>
                        <a:latin typeface="arial,helvetica,sans-serif"/>
                      </a:rPr>
                      <a:t>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C5E-432F-BA06-026CEF982E5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Jag äger ingen fastighet</c:v>
                </c:pt>
                <c:pt idx="1">
                  <c:v>Nej, jag äger en fastighet men har inte vetskap om vilket</c:v>
                </c:pt>
                <c:pt idx="2">
                  <c:v>Ja, jag äger en fastighet och känner till mitt ansvar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47</c:v>
                </c:pt>
                <c:pt idx="1">
                  <c:v>40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5E-432F-BA06-026CEF982E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83"/>
        <c:axId val="2144788933"/>
        <c:axId val="1246540127"/>
      </c:barChart>
      <c:catAx>
        <c:axId val="214478893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105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1246540127"/>
        <c:crosses val="autoZero"/>
        <c:auto val="0"/>
        <c:lblAlgn val="ctr"/>
        <c:lblOffset val="100"/>
        <c:noMultiLvlLbl val="0"/>
      </c:catAx>
      <c:valAx>
        <c:axId val="1246540127"/>
        <c:scaling>
          <c:orientation val="minMax"/>
          <c:max val="60"/>
        </c:scaling>
        <c:delete val="0"/>
        <c:axPos val="b"/>
        <c:numFmt formatCode="General\%" sourceLinked="0"/>
        <c:majorTickMark val="out"/>
        <c:minorTickMark val="none"/>
        <c:tickLblPos val="nextTo"/>
        <c:spPr>
          <a:ln w="9525" cap="sq">
            <a:solidFill>
              <a:srgbClr val="BFBFBF"/>
            </a:solidFill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,helvetica,sans-serif"/>
              </a:defRPr>
            </a:pPr>
            <a:endParaRPr lang="sv-SE"/>
          </a:p>
        </c:txPr>
        <c:crossAx val="2144788933"/>
        <c:crosses val="autoZero"/>
        <c:crossBetween val="between"/>
      </c:valAx>
      <c:spPr>
        <a:solidFill>
          <a:srgbClr val="FFFFFF"/>
        </a:solidFill>
      </c:spPr>
    </c:plotArea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,helvetica,sans-serif"/>
        </a:defRPr>
      </a:pPr>
      <a:endParaRPr lang="sv-S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0.39739</cdr:x>
      <cdr:y>0.0969</cdr:y>
    </cdr:from>
    <cdr:to>
      <cdr:x>0.98207</cdr:x>
      <cdr:y>0.23222</cdr:y>
    </cdr:to>
    <cdr:sp macro="" textlink="">
      <cdr:nvSpPr>
        <cdr:cNvPr id="2" name="Arrow: Bent 1">
          <a:extLst xmlns:a="http://schemas.openxmlformats.org/drawingml/2006/main">
            <a:ext uri="{FF2B5EF4-FFF2-40B4-BE49-F238E27FC236}">
              <a16:creationId xmlns:a16="http://schemas.microsoft.com/office/drawing/2014/main" id="{D55161F4-2CD9-99C6-4994-41BC61442B1D}"/>
            </a:ext>
          </a:extLst>
        </cdr:cNvPr>
        <cdr:cNvSpPr/>
      </cdr:nvSpPr>
      <cdr:spPr bwMode="ltGray">
        <a:xfrm xmlns:a="http://schemas.openxmlformats.org/drawingml/2006/main">
          <a:off x="2483024" y="386483"/>
          <a:ext cx="3653358" cy="539750"/>
        </a:xfrm>
        <a:prstGeom xmlns:a="http://schemas.openxmlformats.org/drawingml/2006/main" prst="bentArrow">
          <a:avLst>
            <a:gd name="adj1" fmla="val 25000"/>
            <a:gd name="adj2" fmla="val 30585"/>
            <a:gd name="adj3" fmla="val 25000"/>
            <a:gd name="adj4" fmla="val 43750"/>
          </a:avLst>
        </a:prstGeom>
        <a:solidFill xmlns:a="http://schemas.openxmlformats.org/drawingml/2006/main">
          <a:srgbClr val="FF0000"/>
        </a:solidFill>
        <a:ln xmlns:a="http://schemas.openxmlformats.org/drawingml/2006/main" w="9525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 algn="l" rtl="0" eaLnBrk="0" hangingPunct="0">
            <a:defRPr kumimoji="0" lang="en-US"/>
          </a:defPPr>
          <a:lvl1pPr marL="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hangingPunct="1">
            <a:buSzPct val="100000"/>
            <a:defRPr/>
          </a:pPr>
          <a:endParaRPr lang="sv-SE" sz="1600" dirty="0" err="1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0.02786</cdr:y>
    </cdr:from>
    <cdr:to>
      <cdr:x>0.75117</cdr:x>
      <cdr:y>0.43389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6A437251-36D7-C70E-3D1C-C249CC49AFA8}"/>
            </a:ext>
          </a:extLst>
        </cdr:cNvPr>
        <cdr:cNvSpPr/>
      </cdr:nvSpPr>
      <cdr:spPr bwMode="ltGray">
        <a:xfrm xmlns:a="http://schemas.openxmlformats.org/drawingml/2006/main">
          <a:off x="0" y="138336"/>
          <a:ext cx="4130104" cy="201622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 algn="l" rtl="0" eaLnBrk="0" hangingPunct="0">
            <a:defRPr kumimoji="0" lang="en-US"/>
          </a:defPPr>
          <a:lvl1pPr marL="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fontAlgn="base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 kumimoji="0" sz="1800" b="0" i="0" u="none" baseline="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v-SE" altLang="sv-SE" sz="1600">
            <a:solidFill>
              <a:srgbClr val="FFFFFF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rtlCol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1200">
              <a:latin typeface="Calibri" pitchFamily="34" charset="0"/>
            </a:endParaRPr>
          </a:p>
        </p:txBody>
      </p:sp>
      <p:sp>
        <p:nvSpPr>
          <p:cNvPr id="12291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rtlCol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E4518C45-EE65-49A0-A04A-E15C6C4F32CC}" type="datetime1">
              <a:rPr lang="en-GB" altLang="en-US" sz="1200">
                <a:latin typeface="Calibri" pitchFamily="34" charset="0"/>
              </a:rPr>
              <a:t>15/12/2022</a:t>
            </a:fld>
            <a:endParaRPr lang="en-GB" altLang="en-US" sz="1200">
              <a:latin typeface="Calibri" pitchFamily="34" charset="0"/>
            </a:endParaRPr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2"/>
            <a:ext cx="2949575" cy="498475"/>
          </a:xfrm>
          <a:prstGeom prst="rect">
            <a:avLst/>
          </a:prstGeom>
        </p:spPr>
        <p:txBody>
          <a:bodyPr rtlCol="0" anchor="b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1200">
              <a:latin typeface="Calibri" pitchFamily="34" charset="0"/>
            </a:endParaRP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2"/>
            <a:ext cx="2949575" cy="498475"/>
          </a:xfrm>
          <a:prstGeom prst="rect">
            <a:avLst/>
          </a:prstGeom>
        </p:spPr>
        <p:txBody>
          <a:bodyPr rtlCol="0" anchor="b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7079E5A8-49B6-4F30-88D3-706EA859CB6A}" type="slidenum">
              <a:rPr lang="en-GB" altLang="en-US" sz="1200">
                <a:latin typeface="Calibri" pitchFamily="34" charset="0"/>
              </a:rPr>
              <a:t>‹#›</a:t>
            </a:fld>
            <a:endParaRPr lang="en-GB" alt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rtlCol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1200">
              <a:latin typeface="Calibri" pitchFamily="34" charset="0"/>
            </a:endParaRPr>
          </a:p>
        </p:txBody>
      </p:sp>
      <p:sp>
        <p:nvSpPr>
          <p:cNvPr id="11267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rtlCol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17465D49-6D7F-4FF4-8B5B-93A73E7719F3}" type="datetime1">
              <a:rPr lang="en-GB" altLang="en-US" sz="1200">
                <a:latin typeface="Calibri" pitchFamily="34" charset="0"/>
              </a:rPr>
              <a:t>15/12/2022</a:t>
            </a:fld>
            <a:endParaRPr lang="en-GB" altLang="en-US" sz="1200">
              <a:latin typeface="Calibri" pitchFamily="34" charset="0"/>
            </a:endParaRPr>
          </a:p>
        </p:txBody>
      </p:sp>
      <p:sp>
        <p:nvSpPr>
          <p:cNvPr id="11268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1126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8" cy="3913188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latin typeface="Calibri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latin typeface="Calibri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latin typeface="Calibri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2"/>
            <a:ext cx="2949575" cy="498475"/>
          </a:xfrm>
          <a:prstGeom prst="rect">
            <a:avLst/>
          </a:prstGeom>
        </p:spPr>
        <p:txBody>
          <a:bodyPr rtlCol="0" anchor="b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1200">
              <a:latin typeface="Calibri" pitchFamily="34" charset="0"/>
            </a:endParaRP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2"/>
            <a:ext cx="2949575" cy="498475"/>
          </a:xfrm>
          <a:prstGeom prst="rect">
            <a:avLst/>
          </a:prstGeom>
        </p:spPr>
        <p:txBody>
          <a:bodyPr rtlCol="0" anchor="b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8E7E5947-4D94-43FC-A18B-39D38E9BCB5C}" type="slidenum">
              <a:rPr lang="en-GB" altLang="en-US" sz="1200">
                <a:latin typeface="Calibri" pitchFamily="34" charset="0"/>
              </a:rPr>
              <a:t>‹#›</a:t>
            </a:fld>
            <a:endParaRPr lang="en-GB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96ED-8270-4BD9-9069-84F474882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0105BF4-D562-44BF-BA5C-F9CA4C0FE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910800"/>
            <a:ext cx="11466000" cy="396000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01F0EAC-DF03-4553-8D22-C26B163DC97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0363" y="1710000"/>
            <a:ext cx="11466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5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5C433-9252-44D6-8AA4-495DB593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4B8469-FF2E-4467-8E43-A49A3388A2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363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0DDC14-9B67-4FE8-BC58-A70501A5344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007D028-2ECB-46AF-8517-CCF9C089D8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89691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F1DDE75-E486-4A48-BDBB-2C2A5B5E64D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689419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7A506B6-1DA9-4CD7-9F56-C6BF2FDC187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19019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F41FFAE-2857-4B94-916D-0210AE0A176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018838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C34C508-C3AF-422F-B1C7-A38F34513A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48347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D9455C4-8047-4B5B-B5BC-4A0379405BC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348257" y="2376488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AEAC907-A41C-4782-BCD8-2B8C0ADD422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677674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056BBA8E-FD61-47C5-A779-B66918B4D327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9677674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8EED4C4-55A2-440F-BFEB-B054C51690A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23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6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F353-7CBB-4EBB-BB48-0DDB45E9B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7B7932-7D06-4E7E-AF70-44D39F481C0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00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FB353AB-4D08-4BBD-91C2-E6A30A5F49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0112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4A6B5AF-EB3C-46C5-B212-27204822781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4224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800475F-DBE2-47A0-89B9-1175EDD8427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18336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B5CE08A-01D2-488B-843A-CA3415AB732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12448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9BAB9BC-6F39-4494-87B4-04D45B7607B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006560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69F7FED-54BA-4C56-83A5-FA86011940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6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6FA1-AACD-4AC6-8977-227A1E820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764FD-7DA2-4FE5-A31B-6691075F46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BC0C4CA-E13F-460B-A188-81482902B7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105AA54-6669-4974-B1E8-3E58001D87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01120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2A0DDBF-A8B7-4F77-B8D5-E6CF8FB015A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30112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793D7A9-75C8-4028-9CA8-F07E93F82E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4224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B5E2A26-6C2A-419D-B4DC-291BA85B0C8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24224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DE92C5F-EFFE-48BF-93E1-CC78EFCD29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83360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DA85A52-F7FD-4298-9AE5-CB80F4E3C64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336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4E88849-5449-4627-813B-31B40F08F0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2448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9A7FC01F-A245-4C0F-BF24-3AAE6AC55CC4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812448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CCD92EA-38A4-44E5-ADF7-78EA3D6DD0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006560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317D903-C6B2-443C-A2F2-E7B672E08E3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006560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D26D01CC-3541-4F97-AF97-73FF6352033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25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62903-71A8-4BD2-B059-6BA4C3AA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5626800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55437D9-CE22-451C-B458-B3F648A642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1708150"/>
            <a:ext cx="5626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F169CDD-9FFC-4BEA-A4C1-F55F1EBC5A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02799" y="430717"/>
            <a:ext cx="5626800" cy="5468400"/>
          </a:xfrm>
        </p:spPr>
        <p:txBody>
          <a:bodyPr vert="horz" lIns="0" tIns="0" rIns="0" bIns="0" rtlCol="0" anchor="ctr" anchorCtr="0">
            <a:noAutofit/>
          </a:bodyPr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4F34447-13E0-43B9-BE1F-C60C03555D3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0000" y="432000"/>
            <a:ext cx="5627561" cy="5468400"/>
          </a:xfrm>
        </p:spPr>
        <p:txBody>
          <a:bodyPr vert="horz" lIns="0" tIns="0" rIns="0" bIns="0" rtlCol="0" anchor="ctr" anchorCtr="0">
            <a:noAutofit/>
          </a:bodyPr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0D6BD01-6C23-44ED-8363-1C234E2533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02361" y="1708150"/>
            <a:ext cx="5626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6AABB0-FC25-4DDA-B141-9861B8EF6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2361" y="430718"/>
            <a:ext cx="5626800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8738-2E1C-4407-AE23-FC7C52247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C6D4BB-14E1-42DC-832A-2D0CE78632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363" y="910800"/>
            <a:ext cx="11466512" cy="396000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96ED-8270-4BD9-9069-84F474882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01F0EAC-DF03-4553-8D22-C26B163DC97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0363" y="1710000"/>
            <a:ext cx="11466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x content + heading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7F44-1A9D-43CE-8B94-70E892BC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A8CE99-0AD9-4D9C-9C09-47545620E9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1710000"/>
            <a:ext cx="11464925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F1398-AEAE-44BE-B05F-E03B17EB92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2376000"/>
            <a:ext cx="11466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667F2-B31E-4932-857C-E542EC7E0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D24B38-2DD2-4BE4-A6BC-6AB461A6A6A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363" y="1710000"/>
            <a:ext cx="5626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28BB49-92B7-4BBE-AD91-816AF9386D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00965" y="1710000"/>
            <a:ext cx="5626800" cy="39989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x content +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7F44-1A9D-43CE-8B94-70E892BC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A8CE99-0AD9-4D9C-9C09-47545620E9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1710000"/>
            <a:ext cx="11464925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F1398-AEAE-44BE-B05F-E03B17EB92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2376000"/>
            <a:ext cx="11466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A51D583-D2F5-4206-82FD-3E7E687E57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0000" y="910800"/>
            <a:ext cx="11466513" cy="396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07A87-9762-46A5-A1BF-60907C2C3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0E6D9E-AC7D-4CD8-9A1B-DC502AAB0B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363" y="1710000"/>
            <a:ext cx="5626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52CF9-0987-4CBA-8CC7-B6582ECA23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363" y="2376000"/>
            <a:ext cx="5626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FAA4903-9221-4FF9-912C-268A8584F3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02800" y="1710000"/>
            <a:ext cx="56268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3F8654F-9C23-4A2E-AF1D-7C6743D88CE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2363" y="2376488"/>
            <a:ext cx="56268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ECC06-0E64-440D-9CE8-5164D1651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E4B3E9-7CA2-4847-B7BD-96957DE3022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362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0D5E0E-637F-4A32-A98F-3FE4ED8121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57618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6435609-FC5D-424F-A15C-A0856D1FFFF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54874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5AEE3-9929-4A79-A968-8D4311BF5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044888-1B05-4294-ABC2-A93A4A32E0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1710000"/>
            <a:ext cx="36720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8C48F8-FEC0-41E0-BBB9-68EC3003D7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363" y="2376000"/>
            <a:ext cx="3672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59D2917-03D0-4000-AA1D-13CEEB10FB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57437" y="1710000"/>
            <a:ext cx="36720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DE23886-2490-491C-8436-F655BBCD8C9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57619" y="2376488"/>
            <a:ext cx="36720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1DA3C15-7E9D-4E22-895A-F50878BD332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54874" y="1710000"/>
            <a:ext cx="36720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41F52C9-6836-4FC9-99EA-1BF6FF01DF3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154874" y="2376000"/>
            <a:ext cx="3672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880B-B2A1-4343-8F1B-D11FAEA2A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49FA9-6D89-44C4-B6C9-EA8D7FB7563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362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D1D924-231B-4C18-8E90-2DFF9C04EF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72933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EF0024D-3708-4302-8C69-256AD759387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85504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3415997-1B6E-4BEC-B682-F9280D0D5E3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98074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6C45C-9BBB-4B14-BC71-8D9593AF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1A4FC7E-D91D-407A-BFBE-F405D6BBEA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9916EF-EC2F-4137-B182-AA5508918E8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2376000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9A3CD5-4B7B-41AC-BFD5-7AA2D853D0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72691" y="1710000"/>
            <a:ext cx="27288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5F727AD-E63B-412E-B986-D86DFE5EED2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272691" y="2376488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CEE6CD4-960B-4926-8A35-E8FF363F87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85382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544BF1C-E9EC-43D2-A239-79E43B7C24C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85382" y="2376000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27027DC-FD56-4CD6-8B38-7C623A97D1C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98074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5513656D-7804-45C7-9561-4FFDBE1F523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098074" y="2376488"/>
            <a:ext cx="27288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5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ED13-8109-40D7-B85E-48D72364D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E99A7-B8B8-4860-8872-63A20BC4983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363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36CF45-35B9-4F30-93CE-11D7DC6AE4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89691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190C909-262D-4930-924B-8C4285CF85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19019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18864E4-1D92-4544-8F52-1155810D792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348347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8E0E68-5345-4D62-8D07-AE58AE33067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677674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5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5C433-9252-44D6-8AA4-495DB593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4B8469-FF2E-4467-8E43-A49A3388A2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363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0DDC14-9B67-4FE8-BC58-A70501A5344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007D028-2ECB-46AF-8517-CCF9C089D8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89691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F1DDE75-E486-4A48-BDBB-2C2A5B5E64D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689419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7A506B6-1DA9-4CD7-9F56-C6BF2FDC187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19019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F41FFAE-2857-4B94-916D-0210AE0A176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018838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C34C508-C3AF-422F-B1C7-A38F34513A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48347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D9455C4-8047-4B5B-B5BC-4A0379405BC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348257" y="2376488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AEAC907-A41C-4782-BCD8-2B8C0ADD422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677674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056BBA8E-FD61-47C5-A779-B66918B4D327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9677674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22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6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F353-7CBB-4EBB-BB48-0DDB45E9B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7B7932-7D06-4E7E-AF70-44D39F481C0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00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FB353AB-4D08-4BBD-91C2-E6A30A5F49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01295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4A6B5AF-EB3C-46C5-B212-27204822781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4080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800475F-DBE2-47A0-89B9-1175EDD8427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183885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B5CE08A-01D2-488B-843A-CA3415AB732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12518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9BAB9BC-6F39-4494-87B4-04D45B7607B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0066474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6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6FA1-AACD-4AC6-8977-227A1E820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764FD-7DA2-4FE5-A31B-6691075F46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BC0C4CA-E13F-460B-A188-81482902B7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105AA54-6669-4974-B1E8-3E58001D87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01295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2A0DDBF-A8B7-4F77-B8D5-E6CF8FB015A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301295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793D7A9-75C8-4028-9CA8-F07E93F82E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4080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B5E2A26-6C2A-419D-B4DC-291BA85B0C8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24080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DE92C5F-EFFE-48BF-93E1-CC78EFCD29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83885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DA85A52-F7FD-4298-9AE5-CB80F4E3C64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3885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4E88849-5449-4627-813B-31B40F08F0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2518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9A7FC01F-A245-4C0F-BF24-3AAE6AC55CC4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812518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CCD92EA-38A4-44E5-ADF7-78EA3D6DD0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0066474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317D903-C6B2-443C-A2F2-E7B672E08E3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0066474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24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8738-2E1C-4407-AE23-FC7C52247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667F2-B31E-4932-857C-E542EC7E0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D24B38-2DD2-4BE4-A6BC-6AB461A6A6A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363" y="1710000"/>
            <a:ext cx="5626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28BB49-92B7-4BBE-AD91-816AF9386D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00965" y="1710000"/>
            <a:ext cx="5626800" cy="39989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9FAE1AF-1132-4B0D-8DC6-F52576CE68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0363" y="910800"/>
            <a:ext cx="11466000" cy="396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1490400"/>
            <a:ext cx="3520800" cy="19764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3708000"/>
            <a:ext cx="3520800" cy="1022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929DC8-987C-4BF4-9A49-8F549F1F3D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3" y="4971600"/>
            <a:ext cx="3521075" cy="1022350"/>
          </a:xfrm>
        </p:spPr>
        <p:txBody>
          <a:bodyPr anchor="b"/>
          <a:lstStyle>
            <a:lvl1pPr>
              <a:spcBef>
                <a:spcPts val="600"/>
              </a:spcBef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CC213809-11F2-4FF6-8836-C61FDCCBA32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72000" y="1490400"/>
            <a:ext cx="7920000" cy="4500000"/>
          </a:xfr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1EB514B-0857-4EBF-B042-2A3E81792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0" y="1490400"/>
            <a:ext cx="3520800" cy="197533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8F4C310-09FC-4B27-9FA2-5128CE9C6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0" y="3708000"/>
            <a:ext cx="3520800" cy="102271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B54B2-17FC-4F44-A549-93DE726BD63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60000" y="4971600"/>
            <a:ext cx="3519536" cy="1022713"/>
          </a:xfrm>
        </p:spPr>
        <p:txBody>
          <a:bodyPr anchor="b"/>
          <a:lstStyle>
            <a:lvl1pPr>
              <a:spcBef>
                <a:spcPts val="600"/>
              </a:spcBef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21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1490400"/>
            <a:ext cx="3520800" cy="19764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3708000"/>
            <a:ext cx="3520800" cy="1022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1800" b="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929DC8-987C-4BF4-9A49-8F549F1F3D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3" y="4971600"/>
            <a:ext cx="3521075" cy="1022350"/>
          </a:xfrm>
        </p:spPr>
        <p:txBody>
          <a:bodyPr anchor="b"/>
          <a:lstStyle>
            <a:lvl1pPr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CC213809-11F2-4FF6-8836-C61FDCCBA32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72000" y="1490400"/>
            <a:ext cx="7920000" cy="4500000"/>
          </a:xfr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1EB514B-0857-4EBF-B042-2A3E81792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0" y="1490400"/>
            <a:ext cx="3520800" cy="197533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8F4C310-09FC-4B27-9FA2-5128CE9C6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0" y="3708000"/>
            <a:ext cx="3520800" cy="102271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B54B2-17FC-4F44-A549-93DE726BD63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60000" y="4971600"/>
            <a:ext cx="3519536" cy="1022713"/>
          </a:xfrm>
        </p:spPr>
        <p:txBody>
          <a:bodyPr anchor="b"/>
          <a:lstStyle>
            <a:lvl1pPr>
              <a:spcBef>
                <a:spcPts val="600"/>
              </a:spcBef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21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59999" y="2258559"/>
            <a:ext cx="5643563" cy="1980000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4000" b="0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9999" y="1713600"/>
            <a:ext cx="976676" cy="540000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4000" b="0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59998" y="2257200"/>
            <a:ext cx="5643927" cy="1980000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4000" b="0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60363" y="1713332"/>
            <a:ext cx="976312" cy="540000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4000" b="0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shboard ex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E51B97-D115-41B0-A593-DB194CD063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000" y="432000"/>
            <a:ext cx="9536400" cy="5281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956DFF0-F399-4C7B-9862-88E481176C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62000" y="432000"/>
            <a:ext cx="1764000" cy="5281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856912" y="6394450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8D20F4EA-2B32-4083-A156-FB49C1F0C99B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5AB3B33-B2FA-A11B-3A1F-7868FC18D6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0B392-169F-49B0-9555-F7E23C0E4FE6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EDE701D-8050-4C77-7D71-E8D4653E41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1602936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E794F39-4DD9-51C7-382A-CE9823635A2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0AE66-6EFC-4632-8038-A5E57541D5B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84EA3B1-A90A-1ED9-A477-127716C51F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9720018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B8608B3-EB93-1C81-B1C1-097D0F2F29D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9D505-0AC0-460A-97B7-028772655ED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059DA16B-879F-2322-A812-127126AF83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150073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07A87-9762-46A5-A1BF-60907C2C3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0E6D9E-AC7D-4CD8-9A1B-DC502AAB0B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363" y="1710000"/>
            <a:ext cx="5626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52CF9-0987-4CBA-8CC7-B6582ECA23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363" y="2376000"/>
            <a:ext cx="5626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FAA4903-9221-4FF9-912C-268A8584F3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02800" y="1710000"/>
            <a:ext cx="56268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3F8654F-9C23-4A2E-AF1D-7C6743D88CE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2363" y="2376488"/>
            <a:ext cx="56268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1F22C1D-496B-4E53-BF19-ED9291DCCF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0363" y="910800"/>
            <a:ext cx="11466512" cy="396000"/>
          </a:xfrm>
        </p:spPr>
        <p:txBody>
          <a:bodyPr/>
          <a:lstStyle>
            <a:lvl1pPr>
              <a:defRPr sz="18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363" y="1709738"/>
            <a:ext cx="5656262" cy="4000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9025" y="1709738"/>
            <a:ext cx="5657850" cy="4000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D14CFB9-DFBF-94DA-9B95-6ABAB1FAFFB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679062-8AE8-4EA9-955B-36CBD924E72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F42662D-16FB-D01F-8F85-CA95003CA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0699018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408C49D-B6DF-B138-0CC3-15645134505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ACAEC9-D0EE-4120-B075-23F366150D4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54EF397-0166-222A-121F-11A7282EA8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509330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49CBB02-DBE7-0D9C-44B9-CE419A7624A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ED03D-ED0A-44BA-9605-26039B2D955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0A93BFA-E992-E384-EC41-50DB37240E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9033054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168FD3B0-0BD1-C9B9-01A5-F13FE5D37C3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BD851-E505-4810-A06C-51BCE0B4FFD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E8E201-6478-21BF-62C1-01B82C4988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6264028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B5A651-540B-24C2-E926-0065461C497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4DEC6-3255-4EC4-BA8B-CCDBD42988E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AD3AA57-E9AB-0C5F-4FA0-864F594AD8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5704005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78750DC-F39C-B5D2-0F93-915C288DBA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CF127D-3B02-40DF-ADB0-A055EEF40BD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C0883E7-9650-E693-2E39-8B39BBC074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1303405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A33DCB6-D86B-86D8-0889-9C037A184DB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A2E7-75C4-4501-AA19-61A25EFD852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8C7040D-6ED2-6C11-9C19-0F70DD087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0879179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61438" y="430213"/>
            <a:ext cx="2865437" cy="5280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363" y="430213"/>
            <a:ext cx="8448675" cy="5280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30CD2B1-90F1-583D-A84A-D96764113D4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E25DC3-0F23-435F-8948-0DA11EAA102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6D2B1262-7C3C-C2CD-06B4-0F25BD14AD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900976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ECC06-0E64-440D-9CE8-5164D1651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E4B3E9-7CA2-4847-B7BD-96957DE3022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362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0D5E0E-637F-4A32-A98F-3FE4ED8121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57618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6435609-FC5D-424F-A15C-A0856D1FFFF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54874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7582AC7-4667-407B-A5E8-45D6349311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defRPr sz="18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5AEE3-9929-4A79-A968-8D4311BF5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044888-1B05-4294-ABC2-A93A4A32E0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1710000"/>
            <a:ext cx="36720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8C48F8-FEC0-41E0-BBB9-68EC3003D7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363" y="2376000"/>
            <a:ext cx="3672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59D2917-03D0-4000-AA1D-13CEEB10FB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57437" y="1710000"/>
            <a:ext cx="36720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DE23886-2490-491C-8436-F655BBCD8C9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57619" y="2376488"/>
            <a:ext cx="36720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1DA3C15-7E9D-4E22-895A-F50878BD332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54874" y="1710000"/>
            <a:ext cx="36720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41F52C9-6836-4FC9-99EA-1BF6FF01DF3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154874" y="2376000"/>
            <a:ext cx="3672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593581B-25F6-45F4-A388-25B916985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880B-B2A1-4343-8F1B-D11FAEA2A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49FA9-6D89-44C4-B6C9-EA8D7FB7563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362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D1D924-231B-4C18-8E90-2DFF9C04EF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72933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EF0024D-3708-4302-8C69-256AD759387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85504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3415997-1B6E-4BEC-B682-F9280D0D5E3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98074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97B1331-D3E0-4904-82E5-02B601057EB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6C45C-9BBB-4B14-BC71-8D9593AF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1A4FC7E-D91D-407A-BFBE-F405D6BBEA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9916EF-EC2F-4137-B182-AA5508918E8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0000" y="2376000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9A3CD5-4B7B-41AC-BFD5-7AA2D853D0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72691" y="1710000"/>
            <a:ext cx="27288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5F727AD-E63B-412E-B986-D86DFE5EED2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272691" y="2376488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CEE6CD4-960B-4926-8A35-E8FF363F87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85382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544BF1C-E9EC-43D2-A239-79E43B7C24C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85382" y="2376000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27027DC-FD56-4CD6-8B38-7C623A97D1C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98074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5513656D-7804-45C7-9561-4FFDBE1F523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098074" y="2376488"/>
            <a:ext cx="27288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AA444E5-6DCB-4387-82D7-374FBA34E3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60363" y="910800"/>
            <a:ext cx="11466512" cy="396000"/>
          </a:xfrm>
        </p:spPr>
        <p:txBody>
          <a:bodyPr/>
          <a:lstStyle>
            <a:lvl1pPr>
              <a:defRPr sz="18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21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5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ED13-8109-40D7-B85E-48D72364D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E99A7-B8B8-4860-8872-63A20BC4983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60363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36CF45-35B9-4F30-93CE-11D7DC6AE4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89691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190C909-262D-4930-924B-8C4285CF85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19019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18864E4-1D92-4544-8F52-1155810D792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348347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8E0E68-5345-4D62-8D07-AE58AE33067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677674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E23F4F6-B0E8-4724-933C-35F21A7E423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874" y="910800"/>
            <a:ext cx="11466000" cy="396000"/>
          </a:xfrm>
        </p:spPr>
        <p:txBody>
          <a:bodyPr/>
          <a:lstStyle>
            <a:lvl1pPr>
              <a:defRPr sz="18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3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ags" Target="../tags/tag10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ags" Target="../tags/tag1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3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34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5C3B6411-8153-4CB0-900D-B5810C5A2686}" type="slidenum">
              <a:rPr lang="en-GB" altLang="en-US" sz="1000"/>
              <a:t>‹#›</a:t>
            </a:fld>
            <a:endParaRPr lang="en-GB" altLang="en-US" sz="1000"/>
          </a:p>
        </p:txBody>
      </p:sp>
      <p:grpSp>
        <p:nvGrpSpPr>
          <p:cNvPr id="1029" name="Group 1"/>
          <p:cNvGrpSpPr/>
          <p:nvPr/>
        </p:nvGrpSpPr>
        <p:grpSpPr>
          <a:xfrm>
            <a:off x="-1143000" y="-600075"/>
            <a:ext cx="13679488" cy="6916738"/>
            <a:chOff x="-1143000" y="-600255"/>
            <a:chExt cx="13680281" cy="6916397"/>
          </a:xfrm>
        </p:grpSpPr>
        <p:cxnSp>
          <p:nvCxnSpPr>
            <p:cNvPr id="1033" name="Straight Connector 13"/>
            <p:cNvCxnSpPr/>
            <p:nvPr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Connector 14"/>
            <p:cNvCxnSpPr/>
            <p:nvPr/>
          </p:nvCxnSpPr>
          <p:spPr>
            <a:xfrm>
              <a:off x="-256200" y="61454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22"/>
            <p:cNvCxnSpPr/>
            <p:nvPr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26"/>
            <p:cNvCxnSpPr/>
            <p:nvPr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7" name="TextBox 50"/>
            <p:cNvSpPr/>
            <p:nvPr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4.78cm</a:t>
              </a:r>
            </a:p>
          </p:txBody>
        </p:sp>
        <p:sp>
          <p:nvSpPr>
            <p:cNvPr id="1038" name="TextBox 53"/>
            <p:cNvSpPr/>
            <p:nvPr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0 cm</a:t>
              </a:r>
            </a:p>
          </p:txBody>
        </p:sp>
        <p:sp>
          <p:nvSpPr>
            <p:cNvPr id="1039" name="TextBox 57"/>
            <p:cNvSpPr/>
            <p:nvPr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6.35 cm</a:t>
              </a:r>
            </a:p>
          </p:txBody>
        </p:sp>
        <p:sp>
          <p:nvSpPr>
            <p:cNvPr id="1040" name="TextBox 59"/>
            <p:cNvSpPr/>
            <p:nvPr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/>
              <a:r>
                <a:rPr lang="en-GB" altLang="en-US" sz="800"/>
                <a:t>15.93cm</a:t>
              </a:r>
            </a:p>
          </p:txBody>
        </p:sp>
        <p:sp>
          <p:nvSpPr>
            <p:cNvPr id="1041" name="TextBox 71"/>
            <p:cNvSpPr/>
            <p:nvPr/>
          </p:nvSpPr>
          <p:spPr>
            <a:xfrm>
              <a:off x="11426031" y="-43743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15.93 cm</a:t>
              </a:r>
            </a:p>
          </p:txBody>
        </p:sp>
        <p:cxnSp>
          <p:nvCxnSpPr>
            <p:cNvPr id="1042" name="Straight Connector 4"/>
            <p:cNvCxnSpPr/>
            <p:nvPr/>
          </p:nvCxnSpPr>
          <p:spPr>
            <a:xfrm flipH="1">
              <a:off x="36158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3" name="TextBox 84"/>
            <p:cNvSpPr/>
            <p:nvPr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Content Bottom</a:t>
              </a:r>
            </a:p>
          </p:txBody>
        </p:sp>
        <p:sp>
          <p:nvSpPr>
            <p:cNvPr id="1044" name="TextBox 85"/>
            <p:cNvSpPr/>
            <p:nvPr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Content Top</a:t>
              </a:r>
            </a:p>
          </p:txBody>
        </p:sp>
        <p:sp>
          <p:nvSpPr>
            <p:cNvPr id="1045" name="TextBox 87"/>
            <p:cNvSpPr/>
            <p:nvPr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Left Margin</a:t>
              </a:r>
            </a:p>
          </p:txBody>
        </p:sp>
        <p:sp>
          <p:nvSpPr>
            <p:cNvPr id="1046" name="TextBox 88"/>
            <p:cNvSpPr/>
            <p:nvPr/>
          </p:nvSpPr>
          <p:spPr>
            <a:xfrm>
              <a:off x="11898039" y="-438330"/>
              <a:ext cx="639242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/>
              <a:r>
                <a:rPr lang="en-GB" altLang="en-US" sz="800"/>
                <a:t>Right Margin</a:t>
              </a:r>
            </a:p>
          </p:txBody>
        </p:sp>
        <p:cxnSp>
          <p:nvCxnSpPr>
            <p:cNvPr id="1047" name="Straight Connector 97"/>
            <p:cNvCxnSpPr/>
            <p:nvPr/>
          </p:nvCxnSpPr>
          <p:spPr>
            <a:xfrm flipH="1">
              <a:off x="6096000" y="-363357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8" name="TextBox 98"/>
            <p:cNvSpPr/>
            <p:nvPr/>
          </p:nvSpPr>
          <p:spPr>
            <a:xfrm>
              <a:off x="5914719" y="-600255"/>
              <a:ext cx="362256" cy="24622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Middle </a:t>
              </a:r>
              <a:br>
                <a:rPr lang="en-GB" altLang="en-US" sz="800"/>
              </a:br>
              <a:r>
                <a:rPr lang="en-GB" altLang="en-US" sz="800"/>
                <a:t>0cm </a:t>
              </a:r>
            </a:p>
          </p:txBody>
        </p:sp>
        <p:sp>
          <p:nvSpPr>
            <p:cNvPr id="1049" name="TextBox 100"/>
            <p:cNvSpPr/>
            <p:nvPr/>
          </p:nvSpPr>
          <p:spPr>
            <a:xfrm>
              <a:off x="5636264" y="-208836"/>
              <a:ext cx="362256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0.26cm</a:t>
              </a:r>
            </a:p>
          </p:txBody>
        </p:sp>
        <p:cxnSp>
          <p:nvCxnSpPr>
            <p:cNvPr id="1050" name="Straight Connector 103"/>
            <p:cNvCxnSpPr/>
            <p:nvPr/>
          </p:nvCxnSpPr>
          <p:spPr>
            <a:xfrm flipH="1">
              <a:off x="60003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1" name="Straight Connector 104"/>
            <p:cNvCxnSpPr/>
            <p:nvPr/>
          </p:nvCxnSpPr>
          <p:spPr>
            <a:xfrm flipH="1"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2" name="TextBox 105"/>
            <p:cNvSpPr/>
            <p:nvPr/>
          </p:nvSpPr>
          <p:spPr>
            <a:xfrm>
              <a:off x="6191102" y="-208836"/>
              <a:ext cx="362256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0.26cm</a:t>
              </a:r>
            </a:p>
          </p:txBody>
        </p:sp>
        <p:cxnSp>
          <p:nvCxnSpPr>
            <p:cNvPr id="1053" name="Straight Connector 106"/>
            <p:cNvCxnSpPr/>
            <p:nvPr/>
          </p:nvCxnSpPr>
          <p:spPr>
            <a:xfrm flipH="1">
              <a:off x="1183611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4" name="Straight Connector 107"/>
            <p:cNvCxnSpPr/>
            <p:nvPr/>
          </p:nvCxnSpPr>
          <p:spPr>
            <a:xfrm>
              <a:off x="-256200" y="43082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5" name="TextBox 108"/>
            <p:cNvSpPr/>
            <p:nvPr/>
          </p:nvSpPr>
          <p:spPr>
            <a:xfrm>
              <a:off x="-747711" y="404813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8.33cm</a:t>
              </a:r>
            </a:p>
          </p:txBody>
        </p:sp>
        <p:sp>
          <p:nvSpPr>
            <p:cNvPr id="1056" name="TextBox 109"/>
            <p:cNvSpPr/>
            <p:nvPr/>
          </p:nvSpPr>
          <p:spPr>
            <a:xfrm>
              <a:off x="-1143000" y="527924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Title Top</a:t>
              </a:r>
            </a:p>
          </p:txBody>
        </p:sp>
        <p:sp>
          <p:nvSpPr>
            <p:cNvPr id="1057" name="TextBox 32"/>
            <p:cNvSpPr/>
            <p:nvPr/>
          </p:nvSpPr>
          <p:spPr>
            <a:xfrm>
              <a:off x="-747711" y="6069920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7.54 cm</a:t>
              </a:r>
            </a:p>
          </p:txBody>
        </p:sp>
        <p:sp>
          <p:nvSpPr>
            <p:cNvPr id="1058" name="TextBox 33"/>
            <p:cNvSpPr/>
            <p:nvPr/>
          </p:nvSpPr>
          <p:spPr>
            <a:xfrm>
              <a:off x="-1143000" y="6193031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Image Bottom</a:t>
              </a:r>
            </a:p>
          </p:txBody>
        </p:sp>
      </p:grpSp>
      <p:sp>
        <p:nvSpPr>
          <p:cNvPr id="1030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  <p:cxnSp>
        <p:nvCxnSpPr>
          <p:cNvPr id="1031" name="Straight Connector 5"/>
          <p:cNvCxnSpPr/>
          <p:nvPr>
            <p:custDataLst>
              <p:tags r:id="rId18"/>
            </p:custDataLst>
          </p:nvPr>
        </p:nvCxnSpPr>
        <p:spPr>
          <a:xfrm>
            <a:off x="360362" y="6119812"/>
            <a:ext cx="1147445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</a:ln>
        </p:spPr>
      </p:cxnSp>
      <p:pic>
        <p:nvPicPr>
          <p:cNvPr id="1032" name="Graphic 34"/>
          <p:cNvPicPr/>
          <p:nvPr>
            <p:custDataLst>
              <p:tags r:id="rId19"/>
            </p:custDataLst>
          </p:nvPr>
        </p:nvPicPr>
        <p:blipFill>
          <a:blip r:embed="rId20"/>
          <a:stretch>
            <a:fillRect/>
          </a:stretch>
        </p:blipFill>
        <p:spPr>
          <a:xfrm>
            <a:off x="360362" y="6389688"/>
            <a:ext cx="1079500" cy="204788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/>
          <p:nvPr/>
        </p:nvGrpSpPr>
        <p:grpSpPr>
          <a:xfrm>
            <a:off x="-1143000" y="-600075"/>
            <a:ext cx="13679488" cy="6719888"/>
            <a:chOff x="-1143000" y="-600255"/>
            <a:chExt cx="13680281" cy="6720255"/>
          </a:xfrm>
        </p:grpSpPr>
        <p:cxnSp>
          <p:nvCxnSpPr>
            <p:cNvPr id="10249" name="Straight Connector 13"/>
            <p:cNvCxnSpPr/>
            <p:nvPr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0" name="Straight Connector 14"/>
            <p:cNvCxnSpPr/>
            <p:nvPr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1" name="Straight Connector 22"/>
            <p:cNvCxnSpPr/>
            <p:nvPr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2" name="Straight Connector 26"/>
            <p:cNvCxnSpPr/>
            <p:nvPr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3" name="TextBox 50"/>
            <p:cNvSpPr/>
            <p:nvPr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4.78cm</a:t>
              </a:r>
            </a:p>
          </p:txBody>
        </p:sp>
        <p:sp>
          <p:nvSpPr>
            <p:cNvPr id="10254" name="TextBox 53"/>
            <p:cNvSpPr/>
            <p:nvPr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0 cm</a:t>
              </a:r>
            </a:p>
          </p:txBody>
        </p:sp>
        <p:sp>
          <p:nvSpPr>
            <p:cNvPr id="10255" name="TextBox 57"/>
            <p:cNvSpPr/>
            <p:nvPr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6.35 cm</a:t>
              </a:r>
            </a:p>
          </p:txBody>
        </p:sp>
        <p:sp>
          <p:nvSpPr>
            <p:cNvPr id="10256" name="TextBox 59"/>
            <p:cNvSpPr/>
            <p:nvPr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/>
              <a:r>
                <a:rPr lang="en-GB" altLang="en-US" sz="800"/>
                <a:t>15.93cm</a:t>
              </a:r>
            </a:p>
          </p:txBody>
        </p:sp>
        <p:sp>
          <p:nvSpPr>
            <p:cNvPr id="10257" name="TextBox 71"/>
            <p:cNvSpPr/>
            <p:nvPr/>
          </p:nvSpPr>
          <p:spPr>
            <a:xfrm>
              <a:off x="11426031" y="-43743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15.93 cm</a:t>
              </a:r>
            </a:p>
          </p:txBody>
        </p:sp>
        <p:cxnSp>
          <p:nvCxnSpPr>
            <p:cNvPr id="10258" name="Straight Connector 4"/>
            <p:cNvCxnSpPr/>
            <p:nvPr/>
          </p:nvCxnSpPr>
          <p:spPr>
            <a:xfrm flipH="1">
              <a:off x="36158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9" name="TextBox 84"/>
            <p:cNvSpPr/>
            <p:nvPr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Content Bottom</a:t>
              </a:r>
            </a:p>
          </p:txBody>
        </p:sp>
        <p:sp>
          <p:nvSpPr>
            <p:cNvPr id="10260" name="TextBox 85"/>
            <p:cNvSpPr/>
            <p:nvPr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Content Top</a:t>
              </a:r>
            </a:p>
          </p:txBody>
        </p:sp>
        <p:sp>
          <p:nvSpPr>
            <p:cNvPr id="10261" name="TextBox 87"/>
            <p:cNvSpPr/>
            <p:nvPr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Left Margin</a:t>
              </a:r>
            </a:p>
          </p:txBody>
        </p:sp>
        <p:sp>
          <p:nvSpPr>
            <p:cNvPr id="10262" name="TextBox 88"/>
            <p:cNvSpPr/>
            <p:nvPr/>
          </p:nvSpPr>
          <p:spPr>
            <a:xfrm>
              <a:off x="11898039" y="-438330"/>
              <a:ext cx="639242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/>
              <a:r>
                <a:rPr lang="en-GB" altLang="en-US" sz="800"/>
                <a:t>Right Margin</a:t>
              </a:r>
            </a:p>
          </p:txBody>
        </p:sp>
        <p:cxnSp>
          <p:nvCxnSpPr>
            <p:cNvPr id="10263" name="Straight Connector 97"/>
            <p:cNvCxnSpPr/>
            <p:nvPr/>
          </p:nvCxnSpPr>
          <p:spPr>
            <a:xfrm flipH="1">
              <a:off x="6096000" y="-363357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4" name="TextBox 98"/>
            <p:cNvSpPr/>
            <p:nvPr/>
          </p:nvSpPr>
          <p:spPr>
            <a:xfrm>
              <a:off x="5914719" y="-600255"/>
              <a:ext cx="362256" cy="24622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Middle </a:t>
              </a:r>
              <a:br>
                <a:rPr lang="en-GB" altLang="en-US" sz="800"/>
              </a:br>
              <a:r>
                <a:rPr lang="en-GB" altLang="en-US" sz="800"/>
                <a:t>0cm </a:t>
              </a:r>
            </a:p>
          </p:txBody>
        </p:sp>
        <p:sp>
          <p:nvSpPr>
            <p:cNvPr id="10265" name="TextBox 100"/>
            <p:cNvSpPr/>
            <p:nvPr/>
          </p:nvSpPr>
          <p:spPr>
            <a:xfrm>
              <a:off x="5636264" y="-208836"/>
              <a:ext cx="362256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0.26cm</a:t>
              </a:r>
            </a:p>
          </p:txBody>
        </p:sp>
        <p:cxnSp>
          <p:nvCxnSpPr>
            <p:cNvPr id="10266" name="Straight Connector 103"/>
            <p:cNvCxnSpPr/>
            <p:nvPr/>
          </p:nvCxnSpPr>
          <p:spPr>
            <a:xfrm flipH="1">
              <a:off x="60003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67" name="Straight Connector 104"/>
            <p:cNvCxnSpPr/>
            <p:nvPr/>
          </p:nvCxnSpPr>
          <p:spPr>
            <a:xfrm flipH="1"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8" name="TextBox 105"/>
            <p:cNvSpPr/>
            <p:nvPr/>
          </p:nvSpPr>
          <p:spPr>
            <a:xfrm>
              <a:off x="6191102" y="-208836"/>
              <a:ext cx="362256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0.26cm</a:t>
              </a:r>
            </a:p>
          </p:txBody>
        </p:sp>
        <p:cxnSp>
          <p:nvCxnSpPr>
            <p:cNvPr id="10269" name="Straight Connector 106"/>
            <p:cNvCxnSpPr/>
            <p:nvPr/>
          </p:nvCxnSpPr>
          <p:spPr>
            <a:xfrm flipH="1">
              <a:off x="1183611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70" name="Straight Connector 107"/>
            <p:cNvCxnSpPr/>
            <p:nvPr/>
          </p:nvCxnSpPr>
          <p:spPr>
            <a:xfrm>
              <a:off x="-256200" y="43082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71" name="TextBox 108"/>
            <p:cNvSpPr/>
            <p:nvPr/>
          </p:nvSpPr>
          <p:spPr>
            <a:xfrm>
              <a:off x="-747711" y="404813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8.33cm</a:t>
              </a:r>
            </a:p>
          </p:txBody>
        </p:sp>
        <p:sp>
          <p:nvSpPr>
            <p:cNvPr id="10272" name="TextBox 109"/>
            <p:cNvSpPr/>
            <p:nvPr/>
          </p:nvSpPr>
          <p:spPr>
            <a:xfrm>
              <a:off x="-1143000" y="527924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Title Top</a:t>
              </a:r>
            </a:p>
          </p:txBody>
        </p:sp>
      </p:grpSp>
      <p:cxnSp>
        <p:nvCxnSpPr>
          <p:cNvPr id="10243" name="Straight Connector 32"/>
          <p:cNvCxnSpPr/>
          <p:nvPr/>
        </p:nvCxnSpPr>
        <p:spPr>
          <a:xfrm>
            <a:off x="360362" y="6119812"/>
            <a:ext cx="1147445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</a:ln>
        </p:spPr>
      </p:cxnSp>
      <p:pic>
        <p:nvPicPr>
          <p:cNvPr id="10244" name="Graphic 33"/>
          <p:cNvPicPr/>
          <p:nvPr/>
        </p:nvPicPr>
        <p:blipFill>
          <a:blip r:embed="rId3"/>
          <a:stretch>
            <a:fillRect/>
          </a:stretch>
        </p:blipFill>
        <p:spPr>
          <a:xfrm>
            <a:off x="360362" y="6389688"/>
            <a:ext cx="1079500" cy="2047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45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10246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47" name="Slide Number Placeholder 2">
            <a:extLst>
              <a:ext uri="{FF2B5EF4-FFF2-40B4-BE49-F238E27FC236}">
                <a16:creationId xmlns:a16="http://schemas.microsoft.com/office/drawing/2014/main" id="{F9B87EDB-D146-402E-924D-F59C47F9C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E71B6427-98A1-4F6D-8657-EF18D5D43832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10248" name="Footer Placeholder 3">
            <a:extLst>
              <a:ext uri="{FF2B5EF4-FFF2-40B4-BE49-F238E27FC236}">
                <a16:creationId xmlns:a16="http://schemas.microsoft.com/office/drawing/2014/main" id="{B06895B4-E396-429E-84B9-BA4D91587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69F03BB-96EC-4958-0BA0-DDEC7A09A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430213"/>
            <a:ext cx="11466512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Click to add title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7B27DC1-AAF5-C72E-8953-540E2C25C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709738"/>
            <a:ext cx="11466512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Click to add text</a:t>
            </a:r>
          </a:p>
          <a:p>
            <a:pPr lvl="1"/>
            <a:r>
              <a:rPr lang="en-US" altLang="sv-SE"/>
              <a:t>Second level</a:t>
            </a:r>
          </a:p>
          <a:p>
            <a:pPr lvl="2"/>
            <a:r>
              <a:rPr lang="en-US" altLang="sv-SE"/>
              <a:t>Third level</a:t>
            </a:r>
          </a:p>
          <a:p>
            <a:pPr lvl="3"/>
            <a:r>
              <a:rPr lang="en-US" altLang="sv-SE"/>
              <a:t>Fourth level</a:t>
            </a:r>
          </a:p>
          <a:p>
            <a:pPr lvl="4"/>
            <a:r>
              <a:rPr lang="en-US" altLang="sv-SE"/>
              <a:t>Fifth level</a:t>
            </a:r>
          </a:p>
        </p:txBody>
      </p:sp>
      <p:sp>
        <p:nvSpPr>
          <p:cNvPr id="1029" name="Slide Number Placeholder 5">
            <a:extLst>
              <a:ext uri="{FF2B5EF4-FFF2-40B4-BE49-F238E27FC236}">
                <a16:creationId xmlns:a16="http://schemas.microsoft.com/office/drawing/2014/main" id="{D8323F95-08CB-AF0E-5414-5E7727E20980}"/>
              </a:ext>
            </a:extLst>
          </p:cNvPr>
          <p:cNvSpPr>
            <a:spLocks noGrp="1" noChangeArrowheads="1"/>
          </p:cNvSpPr>
          <p:nvPr>
            <p:ph type="sldNum" sz="quarter" idx="2"/>
          </p:nvPr>
        </p:nvSpPr>
        <p:spPr bwMode="auto">
          <a:xfrm>
            <a:off x="10856913" y="6389688"/>
            <a:ext cx="969962" cy="196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1000"/>
            </a:lvl1pPr>
          </a:lstStyle>
          <a:p>
            <a:fld id="{7C50F671-00E5-4D20-8E01-A16C96DAA0AA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19C71AF-CEA5-D3C5-ACA2-4860B348D36E}"/>
              </a:ext>
            </a:extLst>
          </p:cNvPr>
          <p:cNvGrpSpPr>
            <a:grpSpLocks/>
          </p:cNvGrpSpPr>
          <p:nvPr/>
        </p:nvGrpSpPr>
        <p:grpSpPr bwMode="auto">
          <a:xfrm>
            <a:off x="-1143000" y="-600075"/>
            <a:ext cx="13679488" cy="6916738"/>
            <a:chOff x="-1143000" y="-600255"/>
            <a:chExt cx="13680281" cy="6916397"/>
          </a:xfrm>
        </p:grpSpPr>
        <p:sp>
          <p:nvSpPr>
            <p:cNvPr id="1033" name="Straight Connector 13">
              <a:extLst>
                <a:ext uri="{FF2B5EF4-FFF2-40B4-BE49-F238E27FC236}">
                  <a16:creationId xmlns:a16="http://schemas.microsoft.com/office/drawing/2014/main" id="{EC309437-1F35-C055-BF9F-19EDE2BA32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56200" y="1710267"/>
              <a:ext cx="1800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034" name="Straight Connector 14">
              <a:extLst>
                <a:ext uri="{FF2B5EF4-FFF2-40B4-BE49-F238E27FC236}">
                  <a16:creationId xmlns:a16="http://schemas.microsoft.com/office/drawing/2014/main" id="{84CBD06C-8D5E-A548-8AD4-D569629182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56200" y="6145400"/>
              <a:ext cx="1800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035" name="Straight Connector 22">
              <a:extLst>
                <a:ext uri="{FF2B5EF4-FFF2-40B4-BE49-F238E27FC236}">
                  <a16:creationId xmlns:a16="http://schemas.microsoft.com/office/drawing/2014/main" id="{F5BFE570-D8C2-9411-1707-173F630A89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56200" y="3426354"/>
              <a:ext cx="1800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036" name="Straight Connector 26">
              <a:extLst>
                <a:ext uri="{FF2B5EF4-FFF2-40B4-BE49-F238E27FC236}">
                  <a16:creationId xmlns:a16="http://schemas.microsoft.com/office/drawing/2014/main" id="{62A3116A-83D4-E179-79F6-4325BAB91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56200" y="5714470"/>
              <a:ext cx="1800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" name="TextBox 50">
              <a:extLst>
                <a:ext uri="{FF2B5EF4-FFF2-40B4-BE49-F238E27FC236}">
                  <a16:creationId xmlns:a16="http://schemas.microsoft.com/office/drawing/2014/main" id="{8FB7C2B8-16E3-34BE-BCE8-FD6C2859A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47690" y="1645947"/>
              <a:ext cx="438175" cy="12381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4.78cm</a:t>
              </a:r>
            </a:p>
          </p:txBody>
        </p:sp>
        <p:sp>
          <p:nvSpPr>
            <p:cNvPr id="4" name="TextBox 53">
              <a:extLst>
                <a:ext uri="{FF2B5EF4-FFF2-40B4-BE49-F238E27FC236}">
                  <a16:creationId xmlns:a16="http://schemas.microsoft.com/office/drawing/2014/main" id="{DB7F6DBB-AA77-F570-91DB-52B2959B3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47690" y="3357188"/>
              <a:ext cx="438175" cy="12381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0 cm</a:t>
              </a:r>
            </a:p>
          </p:txBody>
        </p:sp>
        <p:sp>
          <p:nvSpPr>
            <p:cNvPr id="1037" name="TextBox 57">
              <a:extLst>
                <a:ext uri="{FF2B5EF4-FFF2-40B4-BE49-F238E27FC236}">
                  <a16:creationId xmlns:a16="http://schemas.microsoft.com/office/drawing/2014/main" id="{F7D371FE-29CE-46DE-82B3-E540467DE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47690" y="5639900"/>
              <a:ext cx="438175" cy="12381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6.35 cm</a:t>
              </a:r>
            </a:p>
          </p:txBody>
        </p:sp>
        <p:sp>
          <p:nvSpPr>
            <p:cNvPr id="1038" name="TextBox 59">
              <a:extLst>
                <a:ext uri="{FF2B5EF4-FFF2-40B4-BE49-F238E27FC236}">
                  <a16:creationId xmlns:a16="http://schemas.microsoft.com/office/drawing/2014/main" id="{F24A909F-11C2-486B-D2B7-2761A8699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84" y="-436751"/>
              <a:ext cx="438175" cy="1222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en-GB" altLang="en-US" sz="800"/>
                <a:t>15.93cm</a:t>
              </a:r>
            </a:p>
          </p:txBody>
        </p:sp>
        <p:sp>
          <p:nvSpPr>
            <p:cNvPr id="1039" name="TextBox 71">
              <a:extLst>
                <a:ext uri="{FF2B5EF4-FFF2-40B4-BE49-F238E27FC236}">
                  <a16:creationId xmlns:a16="http://schemas.microsoft.com/office/drawing/2014/main" id="{59DDFFC8-27E7-D2B1-4E82-1B851AC1DD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5967" y="-436751"/>
              <a:ext cx="438175" cy="1222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15.93 cm</a:t>
              </a:r>
            </a:p>
          </p:txBody>
        </p:sp>
        <p:sp>
          <p:nvSpPr>
            <p:cNvPr id="1042" name="Straight Connector 4">
              <a:extLst>
                <a:ext uri="{FF2B5EF4-FFF2-40B4-BE49-F238E27FC236}">
                  <a16:creationId xmlns:a16="http://schemas.microsoft.com/office/drawing/2014/main" id="{FC9B95C3-8717-CC4F-A7A8-B95F96FF3B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588" y="-265725"/>
              <a:ext cx="0" cy="1800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041" name="TextBox 84">
              <a:extLst>
                <a:ext uri="{FF2B5EF4-FFF2-40B4-BE49-F238E27FC236}">
                  <a16:creationId xmlns:a16="http://schemas.microsoft.com/office/drawing/2014/main" id="{082FCDF0-EC76-7CF6-F279-A81C2854C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3000" y="5763719"/>
              <a:ext cx="833485" cy="12223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Content Bottom</a:t>
              </a:r>
            </a:p>
          </p:txBody>
        </p:sp>
        <p:sp>
          <p:nvSpPr>
            <p:cNvPr id="5" name="TextBox 85">
              <a:extLst>
                <a:ext uri="{FF2B5EF4-FFF2-40B4-BE49-F238E27FC236}">
                  <a16:creationId xmlns:a16="http://schemas.microsoft.com/office/drawing/2014/main" id="{F2FD6B5C-6576-33CA-E00F-0873B1A66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3000" y="1769766"/>
              <a:ext cx="833485" cy="12223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Content Top</a:t>
              </a:r>
            </a:p>
          </p:txBody>
        </p:sp>
        <p:sp>
          <p:nvSpPr>
            <p:cNvPr id="1043" name="TextBox 87">
              <a:extLst>
                <a:ext uri="{FF2B5EF4-FFF2-40B4-BE49-F238E27FC236}">
                  <a16:creationId xmlns:a16="http://schemas.microsoft.com/office/drawing/2014/main" id="{24B8E077-25D9-2057-3086-96AA42911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90518" y="-438338"/>
              <a:ext cx="833486" cy="12381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Left Margin</a:t>
              </a:r>
            </a:p>
          </p:txBody>
        </p:sp>
        <p:sp>
          <p:nvSpPr>
            <p:cNvPr id="1044" name="TextBox 88">
              <a:extLst>
                <a:ext uri="{FF2B5EF4-FFF2-40B4-BE49-F238E27FC236}">
                  <a16:creationId xmlns:a16="http://schemas.microsoft.com/office/drawing/2014/main" id="{BB16A345-82A5-483E-D263-6F7C5FD43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7481" y="-438338"/>
              <a:ext cx="639800" cy="12381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en-GB" altLang="en-US" sz="800"/>
                <a:t>Right Margin</a:t>
              </a:r>
            </a:p>
          </p:txBody>
        </p:sp>
        <p:sp>
          <p:nvSpPr>
            <p:cNvPr id="1047" name="Straight Connector 97">
              <a:extLst>
                <a:ext uri="{FF2B5EF4-FFF2-40B4-BE49-F238E27FC236}">
                  <a16:creationId xmlns:a16="http://schemas.microsoft.com/office/drawing/2014/main" id="{A466591E-A5B6-2D55-48CC-8270853D42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6000" y="-363357"/>
              <a:ext cx="0" cy="1800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046" name="TextBox 98">
              <a:extLst>
                <a:ext uri="{FF2B5EF4-FFF2-40B4-BE49-F238E27FC236}">
                  <a16:creationId xmlns:a16="http://schemas.microsoft.com/office/drawing/2014/main" id="{69EA451C-DA95-3707-9499-DFC8F6867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5434" y="-600255"/>
              <a:ext cx="361971" cy="2460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SzPct val="100000"/>
                <a:defRPr/>
              </a:pPr>
              <a:r>
                <a:rPr lang="en-GB" altLang="en-US" sz="800"/>
                <a:t>Middle </a:t>
              </a:r>
              <a:br>
                <a:rPr lang="en-GB" altLang="en-US" sz="800"/>
              </a:br>
              <a:r>
                <a:rPr lang="en-GB" altLang="en-US" sz="800"/>
                <a:t>0cm </a:t>
              </a:r>
            </a:p>
          </p:txBody>
        </p:sp>
        <p:sp>
          <p:nvSpPr>
            <p:cNvPr id="6" name="TextBox 100">
              <a:extLst>
                <a:ext uri="{FF2B5EF4-FFF2-40B4-BE49-F238E27FC236}">
                  <a16:creationId xmlns:a16="http://schemas.microsoft.com/office/drawing/2014/main" id="{210F165F-2493-4011-3F88-971F4A4A3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6018" y="-208162"/>
              <a:ext cx="361971" cy="1222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SzPct val="100000"/>
                <a:defRPr/>
              </a:pPr>
              <a:r>
                <a:rPr lang="en-GB" altLang="en-US" sz="800"/>
                <a:t>0.26cm</a:t>
              </a:r>
            </a:p>
          </p:txBody>
        </p:sp>
        <p:sp>
          <p:nvSpPr>
            <p:cNvPr id="1050" name="Straight Connector 103">
              <a:extLst>
                <a:ext uri="{FF2B5EF4-FFF2-40B4-BE49-F238E27FC236}">
                  <a16:creationId xmlns:a16="http://schemas.microsoft.com/office/drawing/2014/main" id="{B3370909-90BC-EF81-48A9-8C3AB9EC47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00389" y="-265725"/>
              <a:ext cx="0" cy="1800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051" name="Straight Connector 104">
              <a:extLst>
                <a:ext uri="{FF2B5EF4-FFF2-40B4-BE49-F238E27FC236}">
                  <a16:creationId xmlns:a16="http://schemas.microsoft.com/office/drawing/2014/main" id="{84C682BA-56BA-BE71-C07F-5E6D951B01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90362" y="-265725"/>
              <a:ext cx="0" cy="1800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7" name="TextBox 105">
              <a:extLst>
                <a:ext uri="{FF2B5EF4-FFF2-40B4-BE49-F238E27FC236}">
                  <a16:creationId xmlns:a16="http://schemas.microsoft.com/office/drawing/2014/main" id="{639483A0-D8C4-394B-9283-719848943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1675" y="-208162"/>
              <a:ext cx="361971" cy="1222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SzPct val="100000"/>
                <a:defRPr/>
              </a:pPr>
              <a:r>
                <a:rPr lang="en-GB" altLang="en-US" sz="800"/>
                <a:t>0.26cm</a:t>
              </a:r>
            </a:p>
          </p:txBody>
        </p:sp>
        <p:sp>
          <p:nvSpPr>
            <p:cNvPr id="1053" name="Straight Connector 106">
              <a:extLst>
                <a:ext uri="{FF2B5EF4-FFF2-40B4-BE49-F238E27FC236}">
                  <a16:creationId xmlns:a16="http://schemas.microsoft.com/office/drawing/2014/main" id="{7A3B6588-2262-1BEB-9DB3-7841A75D78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36111" y="-265725"/>
              <a:ext cx="0" cy="1800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054" name="Straight Connector 107">
              <a:extLst>
                <a:ext uri="{FF2B5EF4-FFF2-40B4-BE49-F238E27FC236}">
                  <a16:creationId xmlns:a16="http://schemas.microsoft.com/office/drawing/2014/main" id="{F9DBFFF4-75C9-1B00-AE5B-C3DD57D95E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56200" y="430824"/>
              <a:ext cx="1800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" name="TextBox 108">
              <a:extLst>
                <a:ext uri="{FF2B5EF4-FFF2-40B4-BE49-F238E27FC236}">
                  <a16:creationId xmlns:a16="http://schemas.microsoft.com/office/drawing/2014/main" id="{0E2376AB-E3A2-B63A-71F8-47921FEE4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47690" y="404583"/>
              <a:ext cx="438175" cy="12381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8.33cm</a:t>
              </a:r>
            </a:p>
          </p:txBody>
        </p:sp>
        <p:sp>
          <p:nvSpPr>
            <p:cNvPr id="9" name="TextBox 109">
              <a:extLst>
                <a:ext uri="{FF2B5EF4-FFF2-40B4-BE49-F238E27FC236}">
                  <a16:creationId xmlns:a16="http://schemas.microsoft.com/office/drawing/2014/main" id="{4618706D-2F5F-01E2-DBAF-874B5D708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3000" y="528402"/>
              <a:ext cx="833485" cy="12223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Title Top</a:t>
              </a:r>
            </a:p>
          </p:txBody>
        </p:sp>
        <p:sp>
          <p:nvSpPr>
            <p:cNvPr id="1055" name="TextBox 32">
              <a:extLst>
                <a:ext uri="{FF2B5EF4-FFF2-40B4-BE49-F238E27FC236}">
                  <a16:creationId xmlns:a16="http://schemas.microsoft.com/office/drawing/2014/main" id="{9FD81080-AB36-5B3F-9ACD-439B4F72C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47690" y="6070091"/>
              <a:ext cx="438175" cy="1222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7.54 cm</a:t>
              </a:r>
            </a:p>
          </p:txBody>
        </p:sp>
        <p:sp>
          <p:nvSpPr>
            <p:cNvPr id="1056" name="TextBox 33">
              <a:extLst>
                <a:ext uri="{FF2B5EF4-FFF2-40B4-BE49-F238E27FC236}">
                  <a16:creationId xmlns:a16="http://schemas.microsoft.com/office/drawing/2014/main" id="{23B7794C-0B37-D887-84FB-D273348EB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3000" y="6192323"/>
              <a:ext cx="833485" cy="12381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SzPct val="100000"/>
                <a:defRPr/>
              </a:pPr>
              <a:r>
                <a:rPr lang="en-GB" altLang="en-US" sz="800"/>
                <a:t>Image Bottom</a:t>
              </a:r>
            </a:p>
          </p:txBody>
        </p:sp>
      </p:grpSp>
      <p:sp>
        <p:nvSpPr>
          <p:cNvPr id="1057" name="Footer Placeholder 2">
            <a:extLst>
              <a:ext uri="{FF2B5EF4-FFF2-40B4-BE49-F238E27FC236}">
                <a16:creationId xmlns:a16="http://schemas.microsoft.com/office/drawing/2014/main" id="{42D40B8B-8501-A067-B39D-1EDE436FF7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1838" y="6389688"/>
            <a:ext cx="7496175" cy="1984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800"/>
            </a:lvl1pPr>
          </a:lstStyle>
          <a:p>
            <a:endParaRPr lang="en-GB" altLang="en-US"/>
          </a:p>
        </p:txBody>
      </p:sp>
      <p:sp>
        <p:nvSpPr>
          <p:cNvPr id="1031" name="Straight Connector 5">
            <a:extLst>
              <a:ext uri="{FF2B5EF4-FFF2-40B4-BE49-F238E27FC236}">
                <a16:creationId xmlns:a16="http://schemas.microsoft.com/office/drawing/2014/main" id="{39BAC647-EB31-DCE1-8EA2-E8F19399F649}"/>
              </a:ext>
            </a:extLst>
          </p:cNvPr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60363" y="6119813"/>
            <a:ext cx="11474450" cy="0"/>
          </a:xfrm>
          <a:prstGeom prst="line">
            <a:avLst/>
          </a:prstGeom>
          <a:noFill/>
          <a:ln w="38100" algn="ctr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pic>
        <p:nvPicPr>
          <p:cNvPr id="1032" name="Graphic 34">
            <a:extLst>
              <a:ext uri="{FF2B5EF4-FFF2-40B4-BE49-F238E27FC236}">
                <a16:creationId xmlns:a16="http://schemas.microsoft.com/office/drawing/2014/main" id="{660465FE-EE5F-698D-75A6-2B88F7C9ADAC}"/>
              </a:ext>
            </a:extLst>
          </p:cNvPr>
          <p:cNvPicPr preferRelativeResize="0">
            <a:picLocks noChangeArrowheads="1"/>
          </p:cNvPicPr>
          <p:nvPr>
            <p:custDataLst>
              <p:tags r:id="rId14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389688"/>
            <a:ext cx="1079500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871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ransition spd="med">
    <p:fade/>
  </p:transition>
  <p:txStyles>
    <p:titleStyle>
      <a:lvl1pPr algn="l" rtl="0" eaLnBrk="0" fontAlgn="base" hangingPunct="0">
        <a:spcBef>
          <a:spcPts val="600"/>
        </a:spcBef>
        <a:spcAft>
          <a:spcPct val="0"/>
        </a:spcAft>
        <a:buSzPct val="100000"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ts val="600"/>
        </a:spcBef>
        <a:spcAft>
          <a:spcPct val="0"/>
        </a:spcAft>
        <a:buSzPct val="100000"/>
        <a:defRPr sz="20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ts val="600"/>
        </a:spcBef>
        <a:spcAft>
          <a:spcPct val="0"/>
        </a:spcAft>
        <a:buSzPct val="100000"/>
        <a:defRPr sz="20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ts val="600"/>
        </a:spcBef>
        <a:spcAft>
          <a:spcPct val="0"/>
        </a:spcAft>
        <a:buSzPct val="100000"/>
        <a:defRPr sz="20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ts val="600"/>
        </a:spcBef>
        <a:spcAft>
          <a:spcPct val="0"/>
        </a:spcAft>
        <a:buSzPct val="100000"/>
        <a:defRPr sz="20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ts val="600"/>
        </a:spcBef>
        <a:spcAft>
          <a:spcPct val="0"/>
        </a:spcAft>
        <a:buSzPct val="100000"/>
        <a:defRPr sz="20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ts val="600"/>
        </a:spcBef>
        <a:spcAft>
          <a:spcPct val="0"/>
        </a:spcAft>
        <a:buSzPct val="100000"/>
        <a:defRPr sz="20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ts val="600"/>
        </a:spcBef>
        <a:spcAft>
          <a:spcPct val="0"/>
        </a:spcAft>
        <a:buSzPct val="100000"/>
        <a:defRPr sz="20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ts val="600"/>
        </a:spcBef>
        <a:spcAft>
          <a:spcPct val="0"/>
        </a:spcAft>
        <a:buSzPct val="100000"/>
        <a:defRPr sz="20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1200"/>
        </a:spcBef>
        <a:spcAft>
          <a:spcPct val="0"/>
        </a:spcAft>
        <a:buSzPct val="100000"/>
        <a:buFont typeface="Arial" panose="020B0604020202020204" pitchFamily="34" charset="0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rtl="0" eaLnBrk="0" fontAlgn="base" hangingPunct="0">
        <a:spcBef>
          <a:spcPts val="600"/>
        </a:spcBef>
        <a:spcAft>
          <a:spcPct val="0"/>
        </a:spcAft>
        <a:buSzPct val="100000"/>
        <a:buFont typeface="Arial" panose="020B0604020202020204" pitchFamily="34" charset="0"/>
        <a:buChar char="ꟷ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180975" algn="l" rtl="0" eaLnBrk="0" fontAlgn="base" hangingPunct="0">
        <a:spcBef>
          <a:spcPts val="600"/>
        </a:spcBef>
        <a:spcAft>
          <a:spcPct val="0"/>
        </a:spcAft>
        <a:buSzPct val="100000"/>
        <a:buFont typeface="Arial" panose="020B0604020202020204" pitchFamily="34" charset="0"/>
        <a:buChar char="ꟷ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indent="-180975" algn="l" rtl="0" eaLnBrk="0" fontAlgn="base" hangingPunct="0">
        <a:spcBef>
          <a:spcPts val="600"/>
        </a:spcBef>
        <a:spcAft>
          <a:spcPct val="0"/>
        </a:spcAft>
        <a:buSzPct val="100000"/>
        <a:buFont typeface="Arial" panose="020B0604020202020204" pitchFamily="34" charset="0"/>
        <a:buChar char="ꟷ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719138" indent="-179388" algn="l" rtl="0" eaLnBrk="0" fontAlgn="base" hangingPunct="0">
        <a:spcBef>
          <a:spcPts val="600"/>
        </a:spcBef>
        <a:spcAft>
          <a:spcPct val="0"/>
        </a:spcAft>
        <a:buSzPct val="100000"/>
        <a:buFont typeface="Arial" panose="020B0604020202020204" pitchFamily="34" charset="0"/>
        <a:buChar char="ꟷ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2" y="6389688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BD798553-5ADF-42DC-B8E0-47E4BFEAA6C7}" type="slidenum">
              <a:rPr lang="en-GB" altLang="en-US" sz="1000"/>
              <a:t>‹#›</a:t>
            </a:fld>
            <a:endParaRPr lang="en-GB" altLang="en-US" sz="1000"/>
          </a:p>
        </p:txBody>
      </p:sp>
      <p:sp>
        <p:nvSpPr>
          <p:cNvPr id="2053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  <p:cxnSp>
        <p:nvCxnSpPr>
          <p:cNvPr id="2054" name="Straight Connector 32"/>
          <p:cNvCxnSpPr/>
          <p:nvPr>
            <p:custDataLst>
              <p:tags r:id="rId15"/>
            </p:custDataLst>
          </p:nvPr>
        </p:nvCxnSpPr>
        <p:spPr>
          <a:xfrm>
            <a:off x="360362" y="6119812"/>
            <a:ext cx="11474450" cy="0"/>
          </a:xfrm>
          <a:prstGeom prst="line">
            <a:avLst/>
          </a:prstGeom>
          <a:noFill/>
          <a:ln w="38100">
            <a:solidFill>
              <a:srgbClr val="333333"/>
            </a:solidFill>
            <a:miter lim="800000"/>
          </a:ln>
        </p:spPr>
      </p:cxnSp>
      <p:grpSp>
        <p:nvGrpSpPr>
          <p:cNvPr id="2055" name="Group 3"/>
          <p:cNvGrpSpPr/>
          <p:nvPr/>
        </p:nvGrpSpPr>
        <p:grpSpPr>
          <a:xfrm>
            <a:off x="-1143000" y="-600075"/>
            <a:ext cx="13679488" cy="6916738"/>
            <a:chOff x="-1143000" y="-600255"/>
            <a:chExt cx="13680281" cy="6916397"/>
          </a:xfrm>
        </p:grpSpPr>
        <p:cxnSp>
          <p:nvCxnSpPr>
            <p:cNvPr id="2057" name="Straight Connector 13"/>
            <p:cNvCxnSpPr/>
            <p:nvPr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8" name="Straight Connector 22"/>
            <p:cNvCxnSpPr/>
            <p:nvPr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9" name="Straight Connector 26"/>
            <p:cNvCxnSpPr/>
            <p:nvPr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0" name="TextBox 50"/>
            <p:cNvSpPr/>
            <p:nvPr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4.78cm</a:t>
              </a:r>
            </a:p>
          </p:txBody>
        </p:sp>
        <p:sp>
          <p:nvSpPr>
            <p:cNvPr id="2061" name="TextBox 53"/>
            <p:cNvSpPr/>
            <p:nvPr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0 cm</a:t>
              </a:r>
            </a:p>
          </p:txBody>
        </p:sp>
        <p:sp>
          <p:nvSpPr>
            <p:cNvPr id="2062" name="TextBox 57"/>
            <p:cNvSpPr/>
            <p:nvPr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6.35 cm</a:t>
              </a:r>
            </a:p>
          </p:txBody>
        </p:sp>
        <p:sp>
          <p:nvSpPr>
            <p:cNvPr id="2063" name="TextBox 59"/>
            <p:cNvSpPr/>
            <p:nvPr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/>
              <a:r>
                <a:rPr lang="en-GB" altLang="en-US" sz="800"/>
                <a:t>15.93cm</a:t>
              </a:r>
            </a:p>
          </p:txBody>
        </p:sp>
        <p:sp>
          <p:nvSpPr>
            <p:cNvPr id="2064" name="TextBox 71"/>
            <p:cNvSpPr/>
            <p:nvPr/>
          </p:nvSpPr>
          <p:spPr>
            <a:xfrm>
              <a:off x="11426031" y="-43743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15.93 cm</a:t>
              </a:r>
            </a:p>
          </p:txBody>
        </p:sp>
        <p:cxnSp>
          <p:nvCxnSpPr>
            <p:cNvPr id="2065" name="Straight Connector 4"/>
            <p:cNvCxnSpPr/>
            <p:nvPr/>
          </p:nvCxnSpPr>
          <p:spPr>
            <a:xfrm flipH="1">
              <a:off x="36158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TextBox 84"/>
            <p:cNvSpPr/>
            <p:nvPr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Content Bottom</a:t>
              </a:r>
            </a:p>
          </p:txBody>
        </p:sp>
        <p:sp>
          <p:nvSpPr>
            <p:cNvPr id="2067" name="TextBox 85"/>
            <p:cNvSpPr/>
            <p:nvPr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Content Top</a:t>
              </a:r>
            </a:p>
          </p:txBody>
        </p:sp>
        <p:sp>
          <p:nvSpPr>
            <p:cNvPr id="2068" name="TextBox 87"/>
            <p:cNvSpPr/>
            <p:nvPr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Left Margin</a:t>
              </a:r>
            </a:p>
          </p:txBody>
        </p:sp>
        <p:sp>
          <p:nvSpPr>
            <p:cNvPr id="2069" name="TextBox 88"/>
            <p:cNvSpPr/>
            <p:nvPr/>
          </p:nvSpPr>
          <p:spPr>
            <a:xfrm>
              <a:off x="11898039" y="-438330"/>
              <a:ext cx="639242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/>
              <a:r>
                <a:rPr lang="en-GB" altLang="en-US" sz="800"/>
                <a:t>Right Margin</a:t>
              </a:r>
            </a:p>
          </p:txBody>
        </p:sp>
        <p:cxnSp>
          <p:nvCxnSpPr>
            <p:cNvPr id="2070" name="Straight Connector 97"/>
            <p:cNvCxnSpPr/>
            <p:nvPr/>
          </p:nvCxnSpPr>
          <p:spPr>
            <a:xfrm flipH="1">
              <a:off x="6096000" y="-363357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1" name="TextBox 98"/>
            <p:cNvSpPr/>
            <p:nvPr/>
          </p:nvSpPr>
          <p:spPr>
            <a:xfrm>
              <a:off x="5914719" y="-600255"/>
              <a:ext cx="362256" cy="24622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Middle </a:t>
              </a:r>
              <a:br>
                <a:rPr lang="en-GB" altLang="en-US" sz="800"/>
              </a:br>
              <a:r>
                <a:rPr lang="en-GB" altLang="en-US" sz="800"/>
                <a:t>0cm </a:t>
              </a:r>
            </a:p>
          </p:txBody>
        </p:sp>
        <p:sp>
          <p:nvSpPr>
            <p:cNvPr id="2072" name="TextBox 100"/>
            <p:cNvSpPr/>
            <p:nvPr/>
          </p:nvSpPr>
          <p:spPr>
            <a:xfrm>
              <a:off x="5636264" y="-208836"/>
              <a:ext cx="362256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0.26cm</a:t>
              </a:r>
            </a:p>
          </p:txBody>
        </p:sp>
        <p:cxnSp>
          <p:nvCxnSpPr>
            <p:cNvPr id="2073" name="Straight Connector 103"/>
            <p:cNvCxnSpPr/>
            <p:nvPr/>
          </p:nvCxnSpPr>
          <p:spPr>
            <a:xfrm flipH="1">
              <a:off x="60003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4" name="Straight Connector 104"/>
            <p:cNvCxnSpPr/>
            <p:nvPr/>
          </p:nvCxnSpPr>
          <p:spPr>
            <a:xfrm flipH="1"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5" name="TextBox 105"/>
            <p:cNvSpPr/>
            <p:nvPr/>
          </p:nvSpPr>
          <p:spPr>
            <a:xfrm>
              <a:off x="6191102" y="-208836"/>
              <a:ext cx="362256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0.26cm</a:t>
              </a:r>
            </a:p>
          </p:txBody>
        </p:sp>
        <p:cxnSp>
          <p:nvCxnSpPr>
            <p:cNvPr id="2076" name="Straight Connector 106"/>
            <p:cNvCxnSpPr/>
            <p:nvPr/>
          </p:nvCxnSpPr>
          <p:spPr>
            <a:xfrm flipH="1">
              <a:off x="1183611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7" name="Straight Connector 107"/>
            <p:cNvCxnSpPr/>
            <p:nvPr/>
          </p:nvCxnSpPr>
          <p:spPr>
            <a:xfrm>
              <a:off x="-256200" y="43082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8" name="TextBox 108"/>
            <p:cNvSpPr/>
            <p:nvPr/>
          </p:nvSpPr>
          <p:spPr>
            <a:xfrm>
              <a:off x="-747711" y="404813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8.33cm</a:t>
              </a:r>
            </a:p>
          </p:txBody>
        </p:sp>
        <p:sp>
          <p:nvSpPr>
            <p:cNvPr id="2079" name="TextBox 109"/>
            <p:cNvSpPr/>
            <p:nvPr/>
          </p:nvSpPr>
          <p:spPr>
            <a:xfrm>
              <a:off x="-1143000" y="527924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Title Top</a:t>
              </a:r>
            </a:p>
          </p:txBody>
        </p:sp>
        <p:cxnSp>
          <p:nvCxnSpPr>
            <p:cNvPr id="2080" name="Straight Connector 33">
              <a:extLst>
                <a:ext uri="{FF2B5EF4-FFF2-40B4-BE49-F238E27FC236}">
                  <a16:creationId xmlns:a16="http://schemas.microsoft.com/office/drawing/2014/main" id="{7E206775-191C-4462-9E00-F57640201ABE}"/>
                </a:ext>
              </a:extLst>
            </p:cNvPr>
            <p:cNvCxnSpPr/>
            <p:nvPr/>
          </p:nvCxnSpPr>
          <p:spPr>
            <a:xfrm>
              <a:off x="-256200" y="61454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1" name="TextBox 34"/>
            <p:cNvSpPr/>
            <p:nvPr/>
          </p:nvSpPr>
          <p:spPr>
            <a:xfrm>
              <a:off x="-747711" y="6069920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7.54 cm</a:t>
              </a:r>
            </a:p>
          </p:txBody>
        </p:sp>
        <p:sp>
          <p:nvSpPr>
            <p:cNvPr id="2082" name="TextBox 35"/>
            <p:cNvSpPr/>
            <p:nvPr/>
          </p:nvSpPr>
          <p:spPr>
            <a:xfrm>
              <a:off x="-1143000" y="6193031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Image Bottom</a:t>
              </a:r>
            </a:p>
          </p:txBody>
        </p:sp>
      </p:grpSp>
      <p:pic>
        <p:nvPicPr>
          <p:cNvPr id="2056" name="Graphic 36"/>
          <p:cNvPicPr/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360362" y="6389688"/>
            <a:ext cx="1079500" cy="204788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2" y="6394450"/>
            <a:ext cx="969962" cy="196850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/>
            <a:fld id="{8D20F4EA-2B32-4083-A156-FB49C1F0C99B}" type="slidenum">
              <a:rPr lang="en-GB" altLang="en-US" sz="1000"/>
              <a:t>‹#›</a:t>
            </a:fld>
            <a:endParaRPr lang="en-GB" altLang="en-US" sz="1000"/>
          </a:p>
        </p:txBody>
      </p:sp>
      <p:grpSp>
        <p:nvGrpSpPr>
          <p:cNvPr id="3077" name="Group 1"/>
          <p:cNvGrpSpPr/>
          <p:nvPr/>
        </p:nvGrpSpPr>
        <p:grpSpPr>
          <a:xfrm>
            <a:off x="-1143000" y="-600075"/>
            <a:ext cx="13679488" cy="6719888"/>
            <a:chOff x="-1143000" y="-600255"/>
            <a:chExt cx="13680281" cy="6720255"/>
          </a:xfrm>
        </p:grpSpPr>
        <p:cxnSp>
          <p:nvCxnSpPr>
            <p:cNvPr id="3081" name="Straight Connector 13"/>
            <p:cNvCxnSpPr/>
            <p:nvPr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2" name="Straight Connector 14"/>
            <p:cNvCxnSpPr/>
            <p:nvPr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3" name="Straight Connector 22"/>
            <p:cNvCxnSpPr/>
            <p:nvPr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4" name="Straight Connector 26"/>
            <p:cNvCxnSpPr/>
            <p:nvPr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5" name="TextBox 50"/>
            <p:cNvSpPr/>
            <p:nvPr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4.78cm</a:t>
              </a:r>
            </a:p>
          </p:txBody>
        </p:sp>
        <p:sp>
          <p:nvSpPr>
            <p:cNvPr id="3086" name="TextBox 53"/>
            <p:cNvSpPr/>
            <p:nvPr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0 cm</a:t>
              </a:r>
            </a:p>
          </p:txBody>
        </p:sp>
        <p:sp>
          <p:nvSpPr>
            <p:cNvPr id="3087" name="TextBox 57"/>
            <p:cNvSpPr/>
            <p:nvPr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6.35 cm</a:t>
              </a:r>
            </a:p>
          </p:txBody>
        </p:sp>
        <p:sp>
          <p:nvSpPr>
            <p:cNvPr id="3088" name="TextBox 59"/>
            <p:cNvSpPr/>
            <p:nvPr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/>
              <a:r>
                <a:rPr lang="en-GB" altLang="en-US" sz="800"/>
                <a:t>15.93cm</a:t>
              </a:r>
            </a:p>
          </p:txBody>
        </p:sp>
        <p:sp>
          <p:nvSpPr>
            <p:cNvPr id="3089" name="TextBox 71"/>
            <p:cNvSpPr/>
            <p:nvPr/>
          </p:nvSpPr>
          <p:spPr>
            <a:xfrm>
              <a:off x="11426031" y="-437436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15.93 cm</a:t>
              </a:r>
            </a:p>
          </p:txBody>
        </p:sp>
        <p:cxnSp>
          <p:nvCxnSpPr>
            <p:cNvPr id="3090" name="Straight Connector 4"/>
            <p:cNvCxnSpPr/>
            <p:nvPr/>
          </p:nvCxnSpPr>
          <p:spPr>
            <a:xfrm flipH="1">
              <a:off x="36158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1" name="TextBox 84"/>
            <p:cNvSpPr/>
            <p:nvPr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Content Bottom</a:t>
              </a:r>
            </a:p>
          </p:txBody>
        </p:sp>
        <p:sp>
          <p:nvSpPr>
            <p:cNvPr id="3092" name="TextBox 85"/>
            <p:cNvSpPr/>
            <p:nvPr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Content Top</a:t>
              </a:r>
            </a:p>
          </p:txBody>
        </p:sp>
        <p:sp>
          <p:nvSpPr>
            <p:cNvPr id="3093" name="TextBox 87"/>
            <p:cNvSpPr/>
            <p:nvPr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Left Margin</a:t>
              </a:r>
            </a:p>
          </p:txBody>
        </p:sp>
        <p:sp>
          <p:nvSpPr>
            <p:cNvPr id="3094" name="TextBox 88"/>
            <p:cNvSpPr/>
            <p:nvPr/>
          </p:nvSpPr>
          <p:spPr>
            <a:xfrm>
              <a:off x="11898039" y="-438330"/>
              <a:ext cx="639242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/>
              <a:r>
                <a:rPr lang="en-GB" altLang="en-US" sz="800"/>
                <a:t>Right Margin</a:t>
              </a:r>
            </a:p>
          </p:txBody>
        </p:sp>
        <p:cxnSp>
          <p:nvCxnSpPr>
            <p:cNvPr id="3095" name="Straight Connector 97"/>
            <p:cNvCxnSpPr/>
            <p:nvPr/>
          </p:nvCxnSpPr>
          <p:spPr>
            <a:xfrm flipH="1">
              <a:off x="6096000" y="-363357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6" name="TextBox 98"/>
            <p:cNvSpPr/>
            <p:nvPr/>
          </p:nvSpPr>
          <p:spPr>
            <a:xfrm>
              <a:off x="5914719" y="-600255"/>
              <a:ext cx="362256" cy="24622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Middle </a:t>
              </a:r>
              <a:br>
                <a:rPr lang="en-GB" altLang="en-US" sz="800"/>
              </a:br>
              <a:r>
                <a:rPr lang="en-GB" altLang="en-US" sz="800"/>
                <a:t>0cm </a:t>
              </a:r>
            </a:p>
          </p:txBody>
        </p:sp>
        <p:sp>
          <p:nvSpPr>
            <p:cNvPr id="3097" name="TextBox 100"/>
            <p:cNvSpPr/>
            <p:nvPr/>
          </p:nvSpPr>
          <p:spPr>
            <a:xfrm>
              <a:off x="5636264" y="-208836"/>
              <a:ext cx="362256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0.26cm</a:t>
              </a:r>
            </a:p>
          </p:txBody>
        </p:sp>
        <p:cxnSp>
          <p:nvCxnSpPr>
            <p:cNvPr id="3098" name="Straight Connector 103"/>
            <p:cNvCxnSpPr/>
            <p:nvPr/>
          </p:nvCxnSpPr>
          <p:spPr>
            <a:xfrm flipH="1">
              <a:off x="60003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9" name="Straight Connector 104"/>
            <p:cNvCxnSpPr/>
            <p:nvPr/>
          </p:nvCxnSpPr>
          <p:spPr>
            <a:xfrm flipH="1"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0" name="TextBox 105"/>
            <p:cNvSpPr/>
            <p:nvPr/>
          </p:nvSpPr>
          <p:spPr>
            <a:xfrm>
              <a:off x="6191102" y="-208836"/>
              <a:ext cx="362256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ctr"/>
              <a:r>
                <a:rPr lang="en-GB" altLang="en-US" sz="800"/>
                <a:t>0.26cm</a:t>
              </a:r>
            </a:p>
          </p:txBody>
        </p:sp>
        <p:cxnSp>
          <p:nvCxnSpPr>
            <p:cNvPr id="3101" name="Straight Connector 106"/>
            <p:cNvCxnSpPr/>
            <p:nvPr/>
          </p:nvCxnSpPr>
          <p:spPr>
            <a:xfrm flipH="1">
              <a:off x="1183611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2" name="Straight Connector 107"/>
            <p:cNvCxnSpPr/>
            <p:nvPr/>
          </p:nvCxnSpPr>
          <p:spPr>
            <a:xfrm>
              <a:off x="-256200" y="43082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3" name="TextBox 108"/>
            <p:cNvSpPr/>
            <p:nvPr/>
          </p:nvSpPr>
          <p:spPr>
            <a:xfrm>
              <a:off x="-747711" y="404813"/>
              <a:ext cx="438671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8.33cm</a:t>
              </a:r>
            </a:p>
          </p:txBody>
        </p:sp>
        <p:sp>
          <p:nvSpPr>
            <p:cNvPr id="3104" name="TextBox 109"/>
            <p:cNvSpPr/>
            <p:nvPr/>
          </p:nvSpPr>
          <p:spPr>
            <a:xfrm>
              <a:off x="-1143000" y="527924"/>
              <a:ext cx="833960" cy="12311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0" tIns="0" rIns="0" bIns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latin typeface="Arial"/>
                </a:defRPr>
              </a:lvl5pPr>
            </a:lstStyle>
            <a:p>
              <a:pPr marL="0" lvl="0" indent="0" algn="r"/>
              <a:r>
                <a:rPr lang="en-GB" altLang="en-US" sz="800"/>
                <a:t>Title Top</a:t>
              </a:r>
            </a:p>
          </p:txBody>
        </p:sp>
      </p:grpSp>
      <p:sp>
        <p:nvSpPr>
          <p:cNvPr id="3078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71838" y="6389688"/>
            <a:ext cx="7496175" cy="19843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defPPr>
              <a:defRPr lang="en-US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en-GB" altLang="en-US" sz="800"/>
          </a:p>
        </p:txBody>
      </p:sp>
      <p:cxnSp>
        <p:nvCxnSpPr>
          <p:cNvPr id="3079" name="Straight Connector 32"/>
          <p:cNvCxnSpPr/>
          <p:nvPr/>
        </p:nvCxnSpPr>
        <p:spPr>
          <a:xfrm>
            <a:off x="360362" y="6119812"/>
            <a:ext cx="1147445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</a:ln>
        </p:spPr>
      </p:cxnSp>
      <p:pic>
        <p:nvPicPr>
          <p:cNvPr id="3080" name="Graphic 33"/>
          <p:cNvPicPr/>
          <p:nvPr/>
        </p:nvPicPr>
        <p:blipFill>
          <a:blip r:embed="rId2"/>
          <a:stretch>
            <a:fillRect/>
          </a:stretch>
        </p:blipFill>
        <p:spPr>
          <a:xfrm>
            <a:off x="360362" y="6389688"/>
            <a:ext cx="1079500" cy="204788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Graphic 35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60362" y="557212"/>
            <a:ext cx="1939925" cy="3683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099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Graphic 35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60362" y="557212"/>
            <a:ext cx="1939925" cy="3683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3" name="Picture 36"/>
          <p:cNvPicPr/>
          <p:nvPr/>
        </p:nvPicPr>
        <p:blipFill>
          <a:blip r:embed="rId5"/>
          <a:stretch>
            <a:fillRect/>
          </a:stretch>
        </p:blipFill>
        <p:spPr>
          <a:xfrm>
            <a:off x="4213225" y="1490662"/>
            <a:ext cx="63500" cy="44989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4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5125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phic 35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60362" y="557212"/>
            <a:ext cx="1939925" cy="3683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47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6148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Graphic 35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60362" y="557212"/>
            <a:ext cx="1939925" cy="3683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1" name="Picture 36"/>
          <p:cNvPicPr/>
          <p:nvPr/>
        </p:nvPicPr>
        <p:blipFill>
          <a:blip r:embed="rId5"/>
          <a:stretch>
            <a:fillRect/>
          </a:stretch>
        </p:blipFill>
        <p:spPr>
          <a:xfrm>
            <a:off x="4213225" y="1490662"/>
            <a:ext cx="63500" cy="44989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2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7173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>
          <a:xfrm>
            <a:off x="360362" y="430212"/>
            <a:ext cx="11466512" cy="403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add title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>
          <a:xfrm>
            <a:off x="360362" y="1709738"/>
            <a:ext cx="11466512" cy="4000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ꟷ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add text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  <p:txStyles>
    <p:titleStyle>
      <a:lvl1pPr marL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Tx/>
        <a:buNone/>
        <a:defRPr kumimoji="0" sz="20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Arial" panose="020B0604020202020204" pitchFamily="34" charset="0"/>
        <a:buChar char="ꟷ"/>
        <a:defRPr kumimoji="0"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 idx="4294967295"/>
          </p:nvPr>
        </p:nvSpPr>
        <p:spPr>
          <a:xfrm>
            <a:off x="360362" y="1437481"/>
            <a:ext cx="3215358" cy="1938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000" b="1" i="0" u="none" baseline="0">
                <a:solidFill>
                  <a:schemeClr val="tx1"/>
                </a:solidFill>
                <a:latin typeface="Arial"/>
              </a:defRPr>
            </a:lvl1pPr>
          </a:lstStyle>
          <a:p>
            <a:pPr lvl="0"/>
            <a:r>
              <a:rPr sz="3000" b="0" dirty="0"/>
              <a:t>1605714  EMC</a:t>
            </a:r>
            <a:br>
              <a:rPr sz="1600" b="0" dirty="0"/>
            </a:br>
            <a:br>
              <a:rPr sz="3000" b="0" dirty="0"/>
            </a:br>
            <a:r>
              <a:rPr lang="sv-SE" altLang="en-US" sz="1600" b="0" dirty="0"/>
              <a:t>Elektromagnetiska störningar</a:t>
            </a:r>
            <a:endParaRPr lang="en-US" altLang="en-US" sz="1600" b="0" dirty="0"/>
          </a:p>
        </p:txBody>
      </p:sp>
      <p:pic>
        <p:nvPicPr>
          <p:cNvPr id="5" name="Picture 4" descr="A picture containing text, coil spring, clipart, candelabrum&#10;&#10;Description automatically generated">
            <a:extLst>
              <a:ext uri="{FF2B5EF4-FFF2-40B4-BE49-F238E27FC236}">
                <a16:creationId xmlns:a16="http://schemas.microsoft.com/office/drawing/2014/main" id="{F57386CF-A2D0-49C3-9406-1B158101B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736" y="476672"/>
            <a:ext cx="7776864" cy="5759740"/>
          </a:xfrm>
          <a:prstGeom prst="rect">
            <a:avLst/>
          </a:prstGeom>
        </p:spPr>
      </p:pic>
      <p:pic>
        <p:nvPicPr>
          <p:cNvPr id="2" name="Picture 10">
            <a:extLst>
              <a:ext uri="{FF2B5EF4-FFF2-40B4-BE49-F238E27FC236}">
                <a16:creationId xmlns:a16="http://schemas.microsoft.com/office/drawing/2014/main" id="{4A1FE14F-B503-2858-07BD-6ECDDA383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" y="5904270"/>
            <a:ext cx="4032448" cy="497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106E9-A360-B78F-355C-15C56F3CB0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 algn="r"/>
            <a:fld id="{5C3B6411-8153-4CB0-900D-B5810C5A2686}" type="slidenum">
              <a:rPr lang="en-GB" altLang="en-US" sz="1000" smtClean="0"/>
              <a:t>1</a:t>
            </a:fld>
            <a:endParaRPr lang="en-GB" altLang="en-US"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p15="http://schemas.microsoft.com/office/powerpoint/2012/main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ChartObject"/>
          <p:cNvGraphicFramePr/>
          <p:nvPr>
            <p:extLst>
              <p:ext uri="{D42A27DB-BD31-4B8C-83A1-F6EECF244321}">
                <p14:modId xmlns:p14="http://schemas.microsoft.com/office/powerpoint/2010/main" val="3791812885"/>
              </p:ext>
            </p:extLst>
          </p:nvPr>
        </p:nvGraphicFramePr>
        <p:xfrm>
          <a:off x="457200" y="1837234"/>
          <a:ext cx="5765800" cy="4042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New shape"/>
          <p:cNvSpPr/>
          <p:nvPr/>
        </p:nvSpPr>
        <p:spPr>
          <a:xfrm>
            <a:off x="457200" y="1473200"/>
            <a:ext cx="5765800" cy="3640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algn="ctr"/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Anser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du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att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EMC-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störningar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är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,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eller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skulle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kunna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bli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ett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problem för dig?</a:t>
            </a:r>
          </a:p>
        </p:txBody>
      </p:sp>
      <p:graphicFrame>
        <p:nvGraphicFramePr>
          <p:cNvPr id="14341" name="ChartObject"/>
          <p:cNvGraphicFramePr/>
          <p:nvPr>
            <p:extLst>
              <p:ext uri="{D42A27DB-BD31-4B8C-83A1-F6EECF244321}">
                <p14:modId xmlns:p14="http://schemas.microsoft.com/office/powerpoint/2010/main" val="2455722324"/>
              </p:ext>
            </p:extLst>
          </p:nvPr>
        </p:nvGraphicFramePr>
        <p:xfrm>
          <a:off x="4943938" y="2065901"/>
          <a:ext cx="4824469" cy="333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2" name="New shape"/>
          <p:cNvSpPr/>
          <p:nvPr/>
        </p:nvSpPr>
        <p:spPr>
          <a:xfrm>
            <a:off x="6286500" y="1460500"/>
            <a:ext cx="5765800" cy="3640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algn="ctr"/>
            <a:r>
              <a:rPr sz="1200">
                <a:solidFill>
                  <a:srgbClr val="3F3F3F"/>
                </a:solidFill>
                <a:latin typeface="arial,helvetica,sans-serif"/>
              </a:rPr>
              <a:t>Skulle du önska ta del av mer information om EMC från Elsäkerhetsverket?</a:t>
            </a:r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1A9A4C6D-1DD2-977B-40AE-9C81E4F38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163513"/>
            <a:ext cx="23034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5E9399D6-321B-FB50-AD5B-A7CF31C0C82A}"/>
              </a:ext>
            </a:extLst>
          </p:cNvPr>
          <p:cNvSpPr txBox="1">
            <a:spLocks/>
          </p:cNvSpPr>
          <p:nvPr/>
        </p:nvSpPr>
        <p:spPr>
          <a:xfrm>
            <a:off x="322263" y="163512"/>
            <a:ext cx="9158113" cy="961231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Knappt 2 av 10 anser att EMC-störningar är eller skulle kunna bli ett problem.</a:t>
            </a:r>
          </a:p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Hälften av alla tillfrågade önskar ta del av information om EMC. </a:t>
            </a:r>
          </a:p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Fastighetsägare önskar i </a:t>
            </a:r>
            <a:r>
              <a:rPr lang="sv-SE" sz="1400" b="0" dirty="0" err="1">
                <a:latin typeface="+mn-lt"/>
              </a:rPr>
              <a:t>någtot</a:t>
            </a:r>
            <a:r>
              <a:rPr lang="sv-SE" sz="1400" b="0" dirty="0">
                <a:latin typeface="+mn-lt"/>
              </a:rPr>
              <a:t> högre utsträckning ta del av information.</a:t>
            </a:r>
            <a:br>
              <a:rPr lang="sv-SE" sz="1400" b="0" dirty="0">
                <a:latin typeface="+mn-lt"/>
              </a:rPr>
            </a:br>
            <a:endParaRPr lang="sv-SE" sz="1400" b="0" dirty="0">
              <a:latin typeface="+mn-lt"/>
            </a:endParaRPr>
          </a:p>
          <a:p>
            <a:pPr eaLnBrk="1" hangingPunct="1">
              <a:defRPr/>
            </a:pPr>
            <a:br>
              <a:rPr lang="sv-SE" sz="1400" b="0" dirty="0">
                <a:latin typeface="+mn-lt"/>
              </a:rPr>
            </a:br>
            <a:endParaRPr lang="sv-SE" sz="1600" b="0" dirty="0">
              <a:latin typeface="+mn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065E48-8117-D851-5A93-4895267372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0064" y="2459072"/>
            <a:ext cx="2890500" cy="24367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BCA549E-0CD3-D6D0-5D7A-4BCE87154B77}"/>
              </a:ext>
            </a:extLst>
          </p:cNvPr>
          <p:cNvSpPr txBox="1"/>
          <p:nvPr/>
        </p:nvSpPr>
        <p:spPr>
          <a:xfrm>
            <a:off x="9651513" y="2053200"/>
            <a:ext cx="158417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000" b="1" dirty="0"/>
              <a:t>Filter: Äger en fastighet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BF6205-4155-EAA6-BED0-67AD65655230}"/>
              </a:ext>
            </a:extLst>
          </p:cNvPr>
          <p:cNvSpPr/>
          <p:nvPr/>
        </p:nvSpPr>
        <p:spPr bwMode="ltGray">
          <a:xfrm>
            <a:off x="9480376" y="1781763"/>
            <a:ext cx="1755313" cy="720080"/>
          </a:xfrm>
          <a:prstGeom prst="ellipse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600" b="0" dirty="0" err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49790-6AEE-198E-C9A8-E9A6B00D5A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0" indent="0" algn="r"/>
            <a:fld id="{5C3B6411-8153-4CB0-900D-B5810C5A2686}" type="slidenum">
              <a:rPr lang="en-GB" altLang="en-US" sz="1000" smtClean="0"/>
              <a:t>10</a:t>
            </a:fld>
            <a:endParaRPr lang="en-GB" altLang="en-US"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>
            <a:extLst>
              <a:ext uri="{FF2B5EF4-FFF2-40B4-BE49-F238E27FC236}">
                <a16:creationId xmlns:a16="http://schemas.microsoft.com/office/drawing/2014/main" id="{718125BC-54FB-A7D5-4CEE-F2971C3C2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134938"/>
            <a:ext cx="90741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200"/>
              </a:spcBef>
              <a:buSzPct val="100000"/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975" indent="-180975">
              <a:spcBef>
                <a:spcPts val="600"/>
              </a:spcBef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58775" indent="-180975">
              <a:spcBef>
                <a:spcPts val="600"/>
              </a:spcBef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39750" indent="-180975">
              <a:spcBef>
                <a:spcPts val="600"/>
              </a:spcBef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9138" indent="-179388">
              <a:spcBef>
                <a:spcPts val="600"/>
              </a:spcBef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176338" indent="-179388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633538" indent="-179388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090738" indent="-179388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547938" indent="-179388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sv-SE" alt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Om undersökningen - </a:t>
            </a:r>
            <a:r>
              <a:rPr kumimoji="0" lang="sv-SE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Elektromagnetiska störningar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(EMC)</a:t>
            </a:r>
            <a:r>
              <a:rPr kumimoji="0" lang="en-US" alt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  <a:endParaRPr kumimoji="0" lang="sv-SE" altLang="sv-SE" sz="20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9" name="Picture 10">
            <a:extLst>
              <a:ext uri="{FF2B5EF4-FFF2-40B4-BE49-F238E27FC236}">
                <a16:creationId xmlns:a16="http://schemas.microsoft.com/office/drawing/2014/main" id="{A6BB8209-F69F-C06C-12E4-C327DDD8C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163513"/>
            <a:ext cx="23034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Content Placeholder 1">
            <a:extLst>
              <a:ext uri="{FF2B5EF4-FFF2-40B4-BE49-F238E27FC236}">
                <a16:creationId xmlns:a16="http://schemas.microsoft.com/office/drawing/2014/main" id="{DA72D885-9635-9386-D63C-5E7477E6C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1709738"/>
            <a:ext cx="11466512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200"/>
              </a:spcBef>
              <a:buSzPct val="100000"/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975" indent="-180975">
              <a:spcBef>
                <a:spcPts val="600"/>
              </a:spcBef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58775" indent="-180975">
              <a:spcBef>
                <a:spcPts val="600"/>
              </a:spcBef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39750" indent="-180975">
              <a:spcBef>
                <a:spcPts val="600"/>
              </a:spcBef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9138" indent="-179388">
              <a:spcBef>
                <a:spcPts val="600"/>
              </a:spcBef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176338" indent="-179388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633538" indent="-179388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090738" indent="-179388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547938" indent="-179388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ꟷ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Undersökningens urval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Kantar Sifos webbpanel med ett riksrepresentativt urval av svenska befolkningen från 18 till 79 år.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Intervjufakta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Antal:	1091 stycken</a:t>
            </a:r>
            <a:b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Metod:	Webbintervjuer</a:t>
            </a:r>
            <a:b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Datum:	6–12 december 2022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Övrigt</a:t>
            </a:r>
            <a:b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Observera att alla kommentarer och direkta citat från respondenterna återges ordagrant utan justering av 	ord/stavning. </a:t>
            </a:r>
            <a:br>
              <a:rPr kumimoji="0" lang="sv-SE" alt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sv-SE" alt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sv-SE" alt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kumimoji="0" lang="sv-SE" altLang="sv-SE" sz="11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93F36C-CC00-3D3D-C100-E2DC0F1996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BD851-E505-4810-A06C-51BCE0B4FFD8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ChartObject"/>
          <p:cNvGraphicFramePr/>
          <p:nvPr>
            <p:extLst>
              <p:ext uri="{D42A27DB-BD31-4B8C-83A1-F6EECF244321}">
                <p14:modId xmlns:p14="http://schemas.microsoft.com/office/powerpoint/2010/main" val="2855369204"/>
              </p:ext>
            </p:extLst>
          </p:nvPr>
        </p:nvGraphicFramePr>
        <p:xfrm>
          <a:off x="406400" y="2202309"/>
          <a:ext cx="6273800" cy="3766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New shape"/>
          <p:cNvSpPr/>
          <p:nvPr/>
        </p:nvSpPr>
        <p:spPr>
          <a:xfrm>
            <a:off x="408215" y="1484784"/>
            <a:ext cx="6273800" cy="881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Elektromagnetisk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kompatibilitet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(EMC)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påverkas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av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alla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elektriska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produkter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som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finns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i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din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omgivning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.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Produkterna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ska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kunna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fungera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tillsammans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i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samma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miljö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utan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att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den ena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produkten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stör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ut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den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andra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så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att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den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slutar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fungera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helt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eller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delvis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.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,helvetica,sans-serif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20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Har du </a:t>
            </a:r>
            <a:r>
              <a:rPr kumimoji="0" sz="120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hört</a:t>
            </a:r>
            <a:r>
              <a:rPr kumimoji="0" sz="120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talas om EMC </a:t>
            </a:r>
            <a:r>
              <a:rPr kumimoji="0" sz="120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innan</a:t>
            </a:r>
            <a:r>
              <a:rPr kumimoji="0" sz="120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?</a:t>
            </a:r>
            <a:r>
              <a:rPr kumimoji="0" lang="sv-SE" sz="120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(n=1091)</a:t>
            </a:r>
            <a:endParaRPr kumimoji="0" sz="1200" i="0" u="none" strike="noStrike" kern="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,helvetica,sans-serif"/>
              <a:cs typeface="Arial"/>
            </a:endParaRPr>
          </a:p>
        </p:txBody>
      </p:sp>
      <p:graphicFrame>
        <p:nvGraphicFramePr>
          <p:cNvPr id="14341" name="ChartObject"/>
          <p:cNvGraphicFramePr/>
          <p:nvPr>
            <p:extLst>
              <p:ext uri="{D42A27DB-BD31-4B8C-83A1-F6EECF244321}">
                <p14:modId xmlns:p14="http://schemas.microsoft.com/office/powerpoint/2010/main" val="3729352956"/>
              </p:ext>
            </p:extLst>
          </p:nvPr>
        </p:nvGraphicFramePr>
        <p:xfrm>
          <a:off x="6680200" y="1270000"/>
          <a:ext cx="51816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0">
            <a:extLst>
              <a:ext uri="{FF2B5EF4-FFF2-40B4-BE49-F238E27FC236}">
                <a16:creationId xmlns:a16="http://schemas.microsoft.com/office/drawing/2014/main" id="{E107AFEF-D4DB-C08F-5D48-81CC88BC6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163513"/>
            <a:ext cx="23034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rrow: Bent 3">
            <a:extLst>
              <a:ext uri="{FF2B5EF4-FFF2-40B4-BE49-F238E27FC236}">
                <a16:creationId xmlns:a16="http://schemas.microsoft.com/office/drawing/2014/main" id="{441642B4-1DC4-7AE3-9099-AEDE178EE666}"/>
              </a:ext>
            </a:extLst>
          </p:cNvPr>
          <p:cNvSpPr/>
          <p:nvPr/>
        </p:nvSpPr>
        <p:spPr bwMode="ltGray">
          <a:xfrm>
            <a:off x="4151784" y="2547861"/>
            <a:ext cx="2290068" cy="539750"/>
          </a:xfrm>
          <a:prstGeom prst="bentArrow">
            <a:avLst>
              <a:gd name="adj1" fmla="val 25000"/>
              <a:gd name="adj2" fmla="val 30585"/>
              <a:gd name="adj3" fmla="val 25000"/>
              <a:gd name="adj4" fmla="val 43750"/>
            </a:avLst>
          </a:prstGeom>
          <a:solidFill>
            <a:srgbClr val="145D0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SzPct val="100000"/>
              <a:defRPr/>
            </a:pPr>
            <a:endParaRPr lang="sv-SE" sz="1600" dirty="0" err="1">
              <a:solidFill>
                <a:schemeClr val="tx1"/>
              </a:solidFill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53DAC99-412E-E1C9-882B-5761624F9ADF}"/>
              </a:ext>
            </a:extLst>
          </p:cNvPr>
          <p:cNvSpPr txBox="1">
            <a:spLocks/>
          </p:cNvSpPr>
          <p:nvPr/>
        </p:nvSpPr>
        <p:spPr>
          <a:xfrm>
            <a:off x="263525" y="144291"/>
            <a:ext cx="9158113" cy="67887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Drygt 2 av 10 har hört talas om EMC.</a:t>
            </a:r>
          </a:p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Via arbetsplats eller via radio eller TV är de kanaler som nämnts oftast. </a:t>
            </a:r>
          </a:p>
          <a:p>
            <a:pPr eaLnBrk="1" hangingPunct="1">
              <a:defRPr/>
            </a:pPr>
            <a:endParaRPr lang="sv-SE" sz="1600" b="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C92BA-A884-50B5-B72F-AEB67E89DC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0" indent="0" algn="r"/>
            <a:fld id="{5C3B6411-8153-4CB0-900D-B5810C5A2686}" type="slidenum">
              <a:rPr lang="en-GB" altLang="en-US" sz="1000" smtClean="0"/>
              <a:t>3</a:t>
            </a:fld>
            <a:endParaRPr lang="en-GB" altLang="en-US"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ChartObject"/>
          <p:cNvGraphicFramePr/>
          <p:nvPr>
            <p:extLst>
              <p:ext uri="{D42A27DB-BD31-4B8C-83A1-F6EECF244321}">
                <p14:modId xmlns:p14="http://schemas.microsoft.com/office/powerpoint/2010/main" val="3310826537"/>
              </p:ext>
            </p:extLst>
          </p:nvPr>
        </p:nvGraphicFramePr>
        <p:xfrm>
          <a:off x="165100" y="1572617"/>
          <a:ext cx="6553200" cy="432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New shape"/>
          <p:cNvSpPr/>
          <p:nvPr/>
        </p:nvSpPr>
        <p:spPr>
          <a:xfrm>
            <a:off x="190376" y="1218108"/>
            <a:ext cx="6074916" cy="709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EMC-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störningar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sprids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antingen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ledningsburet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via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kablar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eller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luftburet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(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radiostörningar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).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När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en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störning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uppstår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kan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det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hända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att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produkter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helt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eller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delvis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slutar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att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fungera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som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de ska.  </a:t>
            </a:r>
            <a:br>
              <a:rPr kumimoji="0" 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</a:b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Har du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påverkats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av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eller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stött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på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ett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EMC-problem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någon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gång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?</a:t>
            </a:r>
            <a:r>
              <a:rPr kumimoji="0" 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lang="sv-SE" sz="120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? (n=1091)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,helvetica,sans-serif"/>
              <a:cs typeface="Arial"/>
            </a:endParaRPr>
          </a:p>
        </p:txBody>
      </p:sp>
      <p:graphicFrame>
        <p:nvGraphicFramePr>
          <p:cNvPr id="14341" name="ChartObject"/>
          <p:cNvGraphicFramePr/>
          <p:nvPr/>
        </p:nvGraphicFramePr>
        <p:xfrm>
          <a:off x="6477000" y="990600"/>
          <a:ext cx="5410200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0">
            <a:extLst>
              <a:ext uri="{FF2B5EF4-FFF2-40B4-BE49-F238E27FC236}">
                <a16:creationId xmlns:a16="http://schemas.microsoft.com/office/drawing/2014/main" id="{933FC9A5-9681-9E86-8A65-532D65E54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163513"/>
            <a:ext cx="23034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rrow: Bent 3">
            <a:extLst>
              <a:ext uri="{FF2B5EF4-FFF2-40B4-BE49-F238E27FC236}">
                <a16:creationId xmlns:a16="http://schemas.microsoft.com/office/drawing/2014/main" id="{D55161F4-2CD9-99C6-4994-41BC61442B1D}"/>
              </a:ext>
            </a:extLst>
          </p:cNvPr>
          <p:cNvSpPr/>
          <p:nvPr/>
        </p:nvSpPr>
        <p:spPr bwMode="ltGray">
          <a:xfrm>
            <a:off x="4346600" y="2132856"/>
            <a:ext cx="1918692" cy="539750"/>
          </a:xfrm>
          <a:prstGeom prst="bentArrow">
            <a:avLst>
              <a:gd name="adj1" fmla="val 25000"/>
              <a:gd name="adj2" fmla="val 30585"/>
              <a:gd name="adj3" fmla="val 25000"/>
              <a:gd name="adj4" fmla="val 43750"/>
            </a:avLst>
          </a:prstGeom>
          <a:solidFill>
            <a:srgbClr val="145D0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SzPct val="100000"/>
              <a:defRPr/>
            </a:pPr>
            <a:endParaRPr lang="sv-SE" sz="1600" dirty="0" err="1">
              <a:solidFill>
                <a:schemeClr val="tx1"/>
              </a:solidFill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AAF28DB-F7E4-7A2F-DFE4-A0B194401B3F}"/>
              </a:ext>
            </a:extLst>
          </p:cNvPr>
          <p:cNvSpPr txBox="1">
            <a:spLocks/>
          </p:cNvSpPr>
          <p:nvPr/>
        </p:nvSpPr>
        <p:spPr>
          <a:xfrm>
            <a:off x="263525" y="144291"/>
            <a:ext cx="9158113" cy="67887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Knappt 2 av 10 har påverkats av eller stött på ett EMC-problem.</a:t>
            </a:r>
          </a:p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Produkter som hemelektronik och radioutrustning är det produkter som oftast störts.</a:t>
            </a:r>
          </a:p>
          <a:p>
            <a:pPr eaLnBrk="1" hangingPunct="1">
              <a:defRPr/>
            </a:pPr>
            <a:endParaRPr lang="sv-SE" sz="1600" b="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9B3D1-9903-EF54-99D2-DECAFF57F7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0" indent="0" algn="r"/>
            <a:fld id="{5C3B6411-8153-4CB0-900D-B5810C5A2686}" type="slidenum">
              <a:rPr lang="en-GB" altLang="en-US" sz="1000" smtClean="0"/>
              <a:t>4</a:t>
            </a:fld>
            <a:endParaRPr lang="en-GB" altLang="en-US"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ChartObject"/>
          <p:cNvGraphicFramePr/>
          <p:nvPr/>
        </p:nvGraphicFramePr>
        <p:xfrm>
          <a:off x="457200" y="787400"/>
          <a:ext cx="10782300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340" name="ChartObject"/>
          <p:cNvGraphicFramePr/>
          <p:nvPr/>
        </p:nvGraphicFramePr>
        <p:xfrm>
          <a:off x="7670800" y="2946400"/>
          <a:ext cx="34671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0">
            <a:extLst>
              <a:ext uri="{FF2B5EF4-FFF2-40B4-BE49-F238E27FC236}">
                <a16:creationId xmlns:a16="http://schemas.microsoft.com/office/drawing/2014/main" id="{314C0891-EFB8-78EC-38F3-62AE8934D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163513"/>
            <a:ext cx="23034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A437251-36D7-C70E-3D1C-C249CC49AFA8}"/>
              </a:ext>
            </a:extLst>
          </p:cNvPr>
          <p:cNvSpPr/>
          <p:nvPr/>
        </p:nvSpPr>
        <p:spPr bwMode="ltGray">
          <a:xfrm>
            <a:off x="9080774" y="3140968"/>
            <a:ext cx="1405284" cy="69056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sv-SE" altLang="sv-SE" sz="1600">
              <a:solidFill>
                <a:srgbClr val="FFFFFF"/>
              </a:solidFill>
            </a:endParaRPr>
          </a:p>
        </p:txBody>
      </p:sp>
      <p:sp>
        <p:nvSpPr>
          <p:cNvPr id="8" name="New shape">
            <a:extLst>
              <a:ext uri="{FF2B5EF4-FFF2-40B4-BE49-F238E27FC236}">
                <a16:creationId xmlns:a16="http://schemas.microsoft.com/office/drawing/2014/main" id="{8CC33F9D-8222-797A-EC6D-62A90D95B079}"/>
              </a:ext>
            </a:extLst>
          </p:cNvPr>
          <p:cNvSpPr/>
          <p:nvPr/>
        </p:nvSpPr>
        <p:spPr>
          <a:xfrm>
            <a:off x="7478370" y="4872038"/>
            <a:ext cx="4464496" cy="284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</a:br>
            <a:r>
              <a:rPr kumimoji="0" sz="1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Har du </a:t>
            </a:r>
            <a:r>
              <a:rPr kumimoji="0" sz="10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påverkats</a:t>
            </a:r>
            <a:r>
              <a:rPr kumimoji="0" sz="1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av </a:t>
            </a:r>
            <a:r>
              <a:rPr kumimoji="0" sz="10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eller</a:t>
            </a:r>
            <a:r>
              <a:rPr kumimoji="0" sz="1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stött</a:t>
            </a:r>
            <a:r>
              <a:rPr kumimoji="0" sz="1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på</a:t>
            </a:r>
            <a:r>
              <a:rPr kumimoji="0" sz="1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ett</a:t>
            </a:r>
            <a:r>
              <a:rPr kumimoji="0" sz="1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EMC-problem </a:t>
            </a:r>
            <a:r>
              <a:rPr kumimoji="0" sz="10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någon</a:t>
            </a:r>
            <a:r>
              <a:rPr kumimoji="0" sz="1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gång</a:t>
            </a:r>
            <a:r>
              <a:rPr kumimoji="0" sz="1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?</a:t>
            </a:r>
            <a:r>
              <a:rPr kumimoji="0" lang="sv-SE" sz="1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lang="sv-SE" sz="100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? (n=1091)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,helvetica,sans-serif"/>
              <a:cs typeface="Arial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A1FCC298-AC4D-0824-E794-370EFC4A471F}"/>
              </a:ext>
            </a:extLst>
          </p:cNvPr>
          <p:cNvSpPr txBox="1">
            <a:spLocks/>
          </p:cNvSpPr>
          <p:nvPr/>
        </p:nvSpPr>
        <p:spPr>
          <a:xfrm>
            <a:off x="263525" y="144291"/>
            <a:ext cx="9158113" cy="67887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Hushåll överlag har varit det ställe där de flesta störningarna har uppstått.</a:t>
            </a:r>
          </a:p>
          <a:p>
            <a:pPr eaLnBrk="1" hangingPunct="1">
              <a:defRPr/>
            </a:pPr>
            <a:endParaRPr lang="sv-SE" sz="1600" b="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79779-189F-ABAF-0A43-B35EB66EF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0" indent="0" algn="r"/>
            <a:fld id="{5C3B6411-8153-4CB0-900D-B5810C5A2686}" type="slidenum">
              <a:rPr lang="en-GB" altLang="en-US" sz="1000" smtClean="0"/>
              <a:t>5</a:t>
            </a:fld>
            <a:endParaRPr lang="en-GB" altLang="en-US"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ChartObject"/>
          <p:cNvGraphicFramePr/>
          <p:nvPr>
            <p:extLst>
              <p:ext uri="{D42A27DB-BD31-4B8C-83A1-F6EECF244321}">
                <p14:modId xmlns:p14="http://schemas.microsoft.com/office/powerpoint/2010/main" val="2422446998"/>
              </p:ext>
            </p:extLst>
          </p:nvPr>
        </p:nvGraphicFramePr>
        <p:xfrm>
          <a:off x="228600" y="1916833"/>
          <a:ext cx="6248400" cy="3988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New shape"/>
          <p:cNvSpPr/>
          <p:nvPr/>
        </p:nvSpPr>
        <p:spPr>
          <a:xfrm>
            <a:off x="484634" y="1684599"/>
            <a:ext cx="6011416" cy="464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Är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du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medveten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om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att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de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elektriska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produkter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du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köper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ska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vara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CE-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märkta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?</a:t>
            </a:r>
            <a:r>
              <a:rPr lang="sv-SE"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kumimoji="0" lang="sv-SE" sz="120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(n=1091)</a:t>
            </a:r>
            <a:endParaRPr sz="1200" dirty="0">
              <a:solidFill>
                <a:srgbClr val="3F3F3F"/>
              </a:solidFill>
              <a:latin typeface="arial,helvetica,sans-serif"/>
            </a:endParaRPr>
          </a:p>
        </p:txBody>
      </p:sp>
      <p:graphicFrame>
        <p:nvGraphicFramePr>
          <p:cNvPr id="14341" name="ChartObject"/>
          <p:cNvGraphicFramePr/>
          <p:nvPr>
            <p:extLst>
              <p:ext uri="{D42A27DB-BD31-4B8C-83A1-F6EECF244321}">
                <p14:modId xmlns:p14="http://schemas.microsoft.com/office/powerpoint/2010/main" val="4094493247"/>
              </p:ext>
            </p:extLst>
          </p:nvPr>
        </p:nvGraphicFramePr>
        <p:xfrm>
          <a:off x="6384032" y="990600"/>
          <a:ext cx="5503168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0">
            <a:extLst>
              <a:ext uri="{FF2B5EF4-FFF2-40B4-BE49-F238E27FC236}">
                <a16:creationId xmlns:a16="http://schemas.microsoft.com/office/drawing/2014/main" id="{5E015607-1D85-F473-62D6-087214577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163513"/>
            <a:ext cx="23034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E5AF6B10-B5CF-BCB8-05CF-9775331D6581}"/>
              </a:ext>
            </a:extLst>
          </p:cNvPr>
          <p:cNvSpPr txBox="1">
            <a:spLocks/>
          </p:cNvSpPr>
          <p:nvPr/>
        </p:nvSpPr>
        <p:spPr>
          <a:xfrm>
            <a:off x="263525" y="144291"/>
            <a:ext cx="9158113" cy="67887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Majoriteten (nästan 8 av 10) är medvetna om att elektriska produkter ska vara CE-märkta.</a:t>
            </a:r>
          </a:p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Personer som svarar ”nej” anger oftast att ”produkten är säker” som viktigare än CE-märkning.</a:t>
            </a:r>
          </a:p>
          <a:p>
            <a:pPr eaLnBrk="1" hangingPunct="1">
              <a:defRPr/>
            </a:pPr>
            <a:endParaRPr lang="sv-SE" sz="1600" b="0" dirty="0"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BEFB8-B578-53D5-846F-5F20811C83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0" indent="0" algn="r"/>
            <a:fld id="{5C3B6411-8153-4CB0-900D-B5810C5A2686}" type="slidenum">
              <a:rPr lang="en-GB" altLang="en-US" sz="1000" smtClean="0"/>
              <a:t>6</a:t>
            </a:fld>
            <a:endParaRPr lang="en-GB" altLang="en-US"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ChartObject"/>
          <p:cNvGraphicFramePr/>
          <p:nvPr>
            <p:extLst>
              <p:ext uri="{D42A27DB-BD31-4B8C-83A1-F6EECF244321}">
                <p14:modId xmlns:p14="http://schemas.microsoft.com/office/powerpoint/2010/main" val="3542074183"/>
              </p:ext>
            </p:extLst>
          </p:nvPr>
        </p:nvGraphicFramePr>
        <p:xfrm>
          <a:off x="524351" y="1412776"/>
          <a:ext cx="10782300" cy="4478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0">
            <a:extLst>
              <a:ext uri="{FF2B5EF4-FFF2-40B4-BE49-F238E27FC236}">
                <a16:creationId xmlns:a16="http://schemas.microsoft.com/office/drawing/2014/main" id="{459B0486-EF27-88DA-4D63-61ECAC202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163513"/>
            <a:ext cx="23034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ew shape">
            <a:extLst>
              <a:ext uri="{FF2B5EF4-FFF2-40B4-BE49-F238E27FC236}">
                <a16:creationId xmlns:a16="http://schemas.microsoft.com/office/drawing/2014/main" id="{BAFCFF77-C9B2-8259-33AB-67738E6A7D05}"/>
              </a:ext>
            </a:extLst>
          </p:cNvPr>
          <p:cNvSpPr/>
          <p:nvPr/>
        </p:nvSpPr>
        <p:spPr>
          <a:xfrm>
            <a:off x="263525" y="989822"/>
            <a:ext cx="9721080" cy="487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Om du äger en fastighet, exempelvis en villa, är du som anläggningsinnehavare ansvarig för att din fastighet inte orsakar EMC-störningar.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Känner du till ditt ansvar som anläggningsinnehavare? (n=1091)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</a:b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,helvetica,sans-serif"/>
              <a:cs typeface="Arial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EA1A07-35D4-C349-B79C-ED40AEC3CC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5078" y="1191220"/>
            <a:ext cx="3083397" cy="22180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1B3B514-D9DE-0501-618B-DB59E43C930F}"/>
              </a:ext>
            </a:extLst>
          </p:cNvPr>
          <p:cNvSpPr txBox="1"/>
          <p:nvPr/>
        </p:nvSpPr>
        <p:spPr>
          <a:xfrm>
            <a:off x="9592775" y="1900237"/>
            <a:ext cx="158417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000" b="1" dirty="0"/>
              <a:t>Filter: Äger en fastighet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9DB124DF-DBE8-33EB-7441-4A3BF456152E}"/>
              </a:ext>
            </a:extLst>
          </p:cNvPr>
          <p:cNvSpPr txBox="1">
            <a:spLocks/>
          </p:cNvSpPr>
          <p:nvPr/>
        </p:nvSpPr>
        <p:spPr>
          <a:xfrm>
            <a:off x="263525" y="144291"/>
            <a:ext cx="9158113" cy="67887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12 % av alla tillfrågade känner till sitt ansvar.</a:t>
            </a:r>
            <a:br>
              <a:rPr lang="sv-SE" sz="1400" b="0" dirty="0">
                <a:latin typeface="+mn-lt"/>
              </a:rPr>
            </a:br>
            <a:r>
              <a:rPr lang="sv-SE" sz="1400" b="0" dirty="0">
                <a:latin typeface="+mn-lt"/>
              </a:rPr>
              <a:t>Av de som </a:t>
            </a:r>
            <a:r>
              <a:rPr lang="sv-SE" sz="1400" dirty="0">
                <a:latin typeface="+mn-lt"/>
              </a:rPr>
              <a:t>äger</a:t>
            </a:r>
            <a:r>
              <a:rPr lang="sv-SE" sz="1400" b="0" dirty="0">
                <a:latin typeface="+mn-lt"/>
              </a:rPr>
              <a:t> en fastighet är det 24 % som känner till sitt ansvar som anläggningsinnehavare.</a:t>
            </a:r>
          </a:p>
          <a:p>
            <a:pPr eaLnBrk="1" hangingPunct="1">
              <a:defRPr/>
            </a:pPr>
            <a:endParaRPr lang="sv-SE" sz="1600" b="0" dirty="0">
              <a:latin typeface="+mn-lt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4F9DD9B-7B21-47B0-9624-56AE82BBB901}"/>
              </a:ext>
            </a:extLst>
          </p:cNvPr>
          <p:cNvSpPr/>
          <p:nvPr/>
        </p:nvSpPr>
        <p:spPr bwMode="ltGray">
          <a:xfrm>
            <a:off x="9421638" y="1628800"/>
            <a:ext cx="1755313" cy="720080"/>
          </a:xfrm>
          <a:prstGeom prst="ellipse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600" b="0" dirty="0" err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4B938-105D-A4A7-1810-EBF81EB776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0" indent="0" algn="r"/>
            <a:fld id="{5C3B6411-8153-4CB0-900D-B5810C5A2686}" type="slidenum">
              <a:rPr lang="en-GB" altLang="en-US" sz="1000" smtClean="0"/>
              <a:t>7</a:t>
            </a:fld>
            <a:endParaRPr lang="en-GB" altLang="en-US"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ChartObject"/>
          <p:cNvGraphicFramePr/>
          <p:nvPr>
            <p:extLst>
              <p:ext uri="{D42A27DB-BD31-4B8C-83A1-F6EECF244321}">
                <p14:modId xmlns:p14="http://schemas.microsoft.com/office/powerpoint/2010/main" val="2382409614"/>
              </p:ext>
            </p:extLst>
          </p:nvPr>
        </p:nvGraphicFramePr>
        <p:xfrm>
          <a:off x="266700" y="1176834"/>
          <a:ext cx="6248400" cy="4665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New shape"/>
          <p:cNvSpPr/>
          <p:nvPr/>
        </p:nvSpPr>
        <p:spPr>
          <a:xfrm>
            <a:off x="254000" y="1340768"/>
            <a:ext cx="6248400" cy="3640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algn="ctr"/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Visste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du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att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solcellsanläggningar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kan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vara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en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störkälla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ur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 EMC-</a:t>
            </a:r>
            <a:r>
              <a:rPr sz="1200" dirty="0" err="1">
                <a:solidFill>
                  <a:srgbClr val="3F3F3F"/>
                </a:solidFill>
                <a:latin typeface="arial,helvetica,sans-serif"/>
              </a:rPr>
              <a:t>perspektiv</a:t>
            </a:r>
            <a:r>
              <a:rPr sz="1200" dirty="0">
                <a:solidFill>
                  <a:srgbClr val="3F3F3F"/>
                </a:solidFill>
                <a:latin typeface="arial,helvetica,sans-serif"/>
              </a:rPr>
              <a:t>?</a:t>
            </a:r>
          </a:p>
        </p:txBody>
      </p:sp>
      <p:graphicFrame>
        <p:nvGraphicFramePr>
          <p:cNvPr id="14341" name="ChartObject"/>
          <p:cNvGraphicFramePr/>
          <p:nvPr>
            <p:extLst>
              <p:ext uri="{D42A27DB-BD31-4B8C-83A1-F6EECF244321}">
                <p14:modId xmlns:p14="http://schemas.microsoft.com/office/powerpoint/2010/main" val="2959849534"/>
              </p:ext>
            </p:extLst>
          </p:nvPr>
        </p:nvGraphicFramePr>
        <p:xfrm>
          <a:off x="6384032" y="914400"/>
          <a:ext cx="5490468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0">
            <a:extLst>
              <a:ext uri="{FF2B5EF4-FFF2-40B4-BE49-F238E27FC236}">
                <a16:creationId xmlns:a16="http://schemas.microsoft.com/office/drawing/2014/main" id="{5CAB4608-D1BC-27C5-D689-852A0C2A1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163513"/>
            <a:ext cx="23034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82E2A660-3245-5160-4047-D12A5406F885}"/>
              </a:ext>
            </a:extLst>
          </p:cNvPr>
          <p:cNvSpPr txBox="1">
            <a:spLocks/>
          </p:cNvSpPr>
          <p:nvPr/>
        </p:nvSpPr>
        <p:spPr>
          <a:xfrm>
            <a:off x="322263" y="163513"/>
            <a:ext cx="9158113" cy="67887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Drygt 1 av 10 är medveten om att solcellsanläggningar kan vara en störkälla ur EMC-</a:t>
            </a:r>
            <a:r>
              <a:rPr lang="sv-SE" sz="1400" b="0" dirty="0" err="1">
                <a:latin typeface="+mn-lt"/>
              </a:rPr>
              <a:t>prespektiv</a:t>
            </a:r>
            <a:r>
              <a:rPr lang="sv-SE" sz="1400" b="0" dirty="0">
                <a:latin typeface="+mn-lt"/>
              </a:rPr>
              <a:t>.</a:t>
            </a:r>
          </a:p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Drygt 2 av 10 har redan installerat eller avser att installera solceller.</a:t>
            </a:r>
          </a:p>
          <a:p>
            <a:pPr eaLnBrk="1" hangingPunct="1">
              <a:defRPr/>
            </a:pPr>
            <a:endParaRPr lang="sv-SE" sz="1600" b="0" dirty="0"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8319A-7124-D4EE-D027-DB970AFD32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0" indent="0" algn="r"/>
            <a:fld id="{5C3B6411-8153-4CB0-900D-B5810C5A2686}" type="slidenum">
              <a:rPr lang="en-GB" altLang="en-US" sz="1000" smtClean="0"/>
              <a:t>8</a:t>
            </a:fld>
            <a:endParaRPr lang="en-GB" altLang="en-US"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ChartObject"/>
          <p:cNvGraphicFramePr/>
          <p:nvPr>
            <p:extLst>
              <p:ext uri="{D42A27DB-BD31-4B8C-83A1-F6EECF244321}">
                <p14:modId xmlns:p14="http://schemas.microsoft.com/office/powerpoint/2010/main" val="3508238081"/>
              </p:ext>
            </p:extLst>
          </p:nvPr>
        </p:nvGraphicFramePr>
        <p:xfrm>
          <a:off x="622721" y="1412776"/>
          <a:ext cx="5498257" cy="454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New shape"/>
          <p:cNvSpPr/>
          <p:nvPr/>
        </p:nvSpPr>
        <p:spPr>
          <a:xfrm>
            <a:off x="407368" y="1215352"/>
            <a:ext cx="6336704" cy="485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125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Filter: 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Har du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låtit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installera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eller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planerar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du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att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installera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solceller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? = Ja, jag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har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redan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installerat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solcellspaneler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, Ja, jag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avser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installera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solcellspaneler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000" b="1" i="1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framöver</a:t>
            </a:r>
            <a:endParaRPr kumimoji="0" sz="1000" b="1" i="1" u="none" strike="noStrike" kern="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,helvetica,sans-serif"/>
              <a:cs typeface="Arial"/>
            </a:endParaRPr>
          </a:p>
        </p:txBody>
      </p:sp>
      <p:sp>
        <p:nvSpPr>
          <p:cNvPr id="14341" name="New shape"/>
          <p:cNvSpPr/>
          <p:nvPr/>
        </p:nvSpPr>
        <p:spPr>
          <a:xfrm>
            <a:off x="-168696" y="1772816"/>
            <a:ext cx="6184900" cy="3640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Visste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du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att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solcellsanläggningar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kan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vara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en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störkälla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ur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 EMC-</a:t>
            </a: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perspektiv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,helvetica,sans-serif"/>
                <a:cs typeface="Arial"/>
              </a:rPr>
              <a:t>?</a:t>
            </a:r>
          </a:p>
        </p:txBody>
      </p:sp>
      <p:graphicFrame>
        <p:nvGraphicFramePr>
          <p:cNvPr id="14342" name="ChartObject"/>
          <p:cNvGraphicFramePr/>
          <p:nvPr>
            <p:extLst>
              <p:ext uri="{D42A27DB-BD31-4B8C-83A1-F6EECF244321}">
                <p14:modId xmlns:p14="http://schemas.microsoft.com/office/powerpoint/2010/main" val="3152258331"/>
              </p:ext>
            </p:extLst>
          </p:nvPr>
        </p:nvGraphicFramePr>
        <p:xfrm>
          <a:off x="6502400" y="914400"/>
          <a:ext cx="5498256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1E1A074-BC59-F6C1-1638-CBA60955BB40}"/>
              </a:ext>
            </a:extLst>
          </p:cNvPr>
          <p:cNvCxnSpPr/>
          <p:nvPr/>
        </p:nvCxnSpPr>
        <p:spPr>
          <a:xfrm flipV="1">
            <a:off x="4727848" y="2492896"/>
            <a:ext cx="1393130" cy="504056"/>
          </a:xfrm>
          <a:prstGeom prst="straightConnector1">
            <a:avLst/>
          </a:prstGeom>
          <a:ln w="63500">
            <a:solidFill>
              <a:srgbClr val="145D0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2">
            <a:extLst>
              <a:ext uri="{FF2B5EF4-FFF2-40B4-BE49-F238E27FC236}">
                <a16:creationId xmlns:a16="http://schemas.microsoft.com/office/drawing/2014/main" id="{6F4B56B0-225A-06CF-68BC-715ACE2420AC}"/>
              </a:ext>
            </a:extLst>
          </p:cNvPr>
          <p:cNvSpPr txBox="1">
            <a:spLocks/>
          </p:cNvSpPr>
          <p:nvPr/>
        </p:nvSpPr>
        <p:spPr>
          <a:xfrm>
            <a:off x="322263" y="163513"/>
            <a:ext cx="9158113" cy="67887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ts val="6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sz="1400" b="0" dirty="0">
                <a:latin typeface="+mn-lt"/>
              </a:rPr>
              <a:t>Medvetenheten om att solcellsanläggningar kan vara en störkälla är högre om man har installerat eller avser att installera solceller.</a:t>
            </a:r>
          </a:p>
          <a:p>
            <a:pPr eaLnBrk="1" hangingPunct="1">
              <a:defRPr/>
            </a:pPr>
            <a:endParaRPr lang="sv-SE" sz="1600" b="0" dirty="0">
              <a:latin typeface="+mn-lt"/>
            </a:endParaRP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075ABE2D-E029-E2BD-E344-D11673894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163513"/>
            <a:ext cx="23034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3F617-95B8-D10A-31DD-43FE9C8E0A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0" indent="0" algn="r"/>
            <a:fld id="{5C3B6411-8153-4CB0-900D-B5810C5A2686}" type="slidenum">
              <a:rPr lang="en-GB" altLang="en-US" sz="1000" smtClean="0"/>
              <a:t>9</a:t>
            </a:fld>
            <a:endParaRPr lang="en-GB" altLang="en-US"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8.21"/>
  <p:tag name="AS_TITLE" val="Aspose.Slides for .NET 4.0 Client Profile"/>
  <p:tag name="AS_VERSION" val="17.8"/>
  <p:tag name="EXCLUDEHIDDENSLIDES" val="False"/>
  <p:tag name="SLICKSLIDES" val="6.1"/>
  <p:tag name="VERSIONID" val="711"/>
  <p:tag name="NUMBEROFPAGES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TEVERSION" val="7.1"/>
  <p:tag name="VERSIONNUMBER" val="7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FOOTER"/>
  <p:tag name="LOGO_ORDER" val="1"/>
  <p:tag name="LOGO_POSITION" val="FOOTER"/>
  <p:tag name="TEMPLATEVERSION" val="7.1"/>
  <p:tag name="VERSIONNUMBER" val="7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TEVERSION" val="7.1"/>
  <p:tag name="VERSIONNUMBER" val="7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FOOTER"/>
  <p:tag name="LOGO_ORDER" val="1"/>
  <p:tag name="LOGO_POSITION" val="FOOTER"/>
  <p:tag name="TEMPLATEVERSION" val="7.1"/>
  <p:tag name="VERSIONNUMBER" val="7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TEVERSION" val="7.1"/>
  <p:tag name="VERSIONNUMBER" val="7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FOOTER"/>
  <p:tag name="LOGO_ORDER" val="1"/>
  <p:tag name="LOGO_POSITION" val="FOOTER"/>
  <p:tag name="TEMPLATEVERSION" val="7.1"/>
  <p:tag name="VERSIONNUMBER" val="7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heme/theme1.xml><?xml version="1.0" encoding="utf-8"?>
<a:theme xmlns:a="http://schemas.openxmlformats.org/drawingml/2006/main" name="Kantar template master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AD4A1E1F-3D76-4599-8C93-DA0BCC1D743E}"/>
    </a:ext>
  </a:extLst>
</a:theme>
</file>

<file path=ppt/theme/theme10.xml><?xml version="1.0" encoding="utf-8"?>
<a:theme xmlns:a="http://schemas.openxmlformats.org/drawingml/2006/main" name="1_Technical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D723564C-22B2-4A74-B0AE-648B6C0E561D}"/>
    </a:ext>
  </a:extLst>
</a:theme>
</file>

<file path=ppt/theme/theme11.xml><?xml version="1.0" encoding="utf-8"?>
<a:theme xmlns:a="http://schemas.openxmlformats.org/drawingml/2006/main" name="7_Kantar template master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AD4A1E1F-3D76-4599-8C93-DA0BCC1D743E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slides - no sub heading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D681C009-8916-452A-B9DA-CC7C0ED3F79F}"/>
    </a:ext>
  </a:extLst>
</a:theme>
</file>

<file path=ppt/theme/theme3.xml><?xml version="1.0" encoding="utf-8"?>
<a:theme xmlns:a="http://schemas.openxmlformats.org/drawingml/2006/main" name="Technical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D723564C-22B2-4A74-B0AE-648B6C0E561D}"/>
    </a:ext>
  </a:extLst>
</a:theme>
</file>

<file path=ppt/theme/theme4.xml><?xml version="1.0" encoding="utf-8"?>
<a:theme xmlns:a="http://schemas.openxmlformats.org/drawingml/2006/main" name="1_Kantar template master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AD4A1E1F-3D76-4599-8C93-DA0BCC1D743E}"/>
    </a:ext>
  </a:extLst>
</a:theme>
</file>

<file path=ppt/theme/theme5.xml><?xml version="1.0" encoding="utf-8"?>
<a:theme xmlns:a="http://schemas.openxmlformats.org/drawingml/2006/main" name="2_Kantar template master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AD4A1E1F-3D76-4599-8C93-DA0BCC1D743E}"/>
    </a:ext>
  </a:extLst>
</a:theme>
</file>

<file path=ppt/theme/theme6.xml><?xml version="1.0" encoding="utf-8"?>
<a:theme xmlns:a="http://schemas.openxmlformats.org/drawingml/2006/main" name="3_Kantar template master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AD4A1E1F-3D76-4599-8C93-DA0BCC1D743E}"/>
    </a:ext>
  </a:extLst>
</a:theme>
</file>

<file path=ppt/theme/theme7.xml><?xml version="1.0" encoding="utf-8"?>
<a:theme xmlns:a="http://schemas.openxmlformats.org/drawingml/2006/main" name="4_Kantar template master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AD4A1E1F-3D76-4599-8C93-DA0BCC1D743E}"/>
    </a:ext>
  </a:extLst>
</a:theme>
</file>

<file path=ppt/theme/theme8.xml><?xml version="1.0" encoding="utf-8"?>
<a:theme xmlns:a="http://schemas.openxmlformats.org/drawingml/2006/main" name="5_Kantar template master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AD4A1E1F-3D76-4599-8C93-DA0BCC1D743E}"/>
    </a:ext>
  </a:extLst>
</a:theme>
</file>

<file path=ppt/theme/theme9.xml><?xml version="1.0" encoding="utf-8"?>
<a:theme xmlns:a="http://schemas.openxmlformats.org/drawingml/2006/main" name="6_Kantar template master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PPT template KANTAR_2020 (1)" id="{80D381CD-D947-4061-81B5-EE08C071F661}" vid="{AD4A1E1F-3D76-4599-8C93-DA0BCC1D74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692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arial,helvetica,sans-serif</vt:lpstr>
      <vt:lpstr>Arial</vt:lpstr>
      <vt:lpstr>Calibri</vt:lpstr>
      <vt:lpstr>Kantar template master</vt:lpstr>
      <vt:lpstr>Content slides - no sub heading</vt:lpstr>
      <vt:lpstr>Technical</vt:lpstr>
      <vt:lpstr>1_Kantar template master</vt:lpstr>
      <vt:lpstr>2_Kantar template master</vt:lpstr>
      <vt:lpstr>3_Kantar template master</vt:lpstr>
      <vt:lpstr>4_Kantar template master</vt:lpstr>
      <vt:lpstr>5_Kantar template master</vt:lpstr>
      <vt:lpstr>6_Kantar template master</vt:lpstr>
      <vt:lpstr>1_Technical</vt:lpstr>
      <vt:lpstr>7_Kantar template master</vt:lpstr>
      <vt:lpstr>1605714  EMC  Elektromagnetiska störningar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 – can run to four lines if required – 30pt</dc:title>
  <dc:subject>Sub-heading</dc:subject>
  <dc:creator>Anna Casserdahl</dc:creator>
  <cp:keywords>Project reference</cp:keywords>
  <dc:description>Date</dc:description>
  <cp:lastModifiedBy>Sanne, Per (TSGBG)</cp:lastModifiedBy>
  <cp:revision>21</cp:revision>
  <cp:lastPrinted>2017-03-24T13:40:26Z</cp:lastPrinted>
  <dcterms:created xsi:type="dcterms:W3CDTF">2020-01-30T07:19:16Z</dcterms:created>
  <dcterms:modified xsi:type="dcterms:W3CDTF">2022-12-15T06:43:00Z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0x010100681278C9160AD2408B590194F15DBC22</vt:lpwstr>
  </property>
  <property fmtid="{D5CDD505-2E9C-101B-9397-08002B2CF9AE}" pid="3" name="MSIP_Label_3741da7a-79c1-417c-b408-16c0bfe99fca_Enabled">
    <vt:lpwstr>true</vt:lpwstr>
  </property>
  <property fmtid="{D5CDD505-2E9C-101B-9397-08002B2CF9AE}" pid="4" name="MSIP_Label_3741da7a-79c1-417c-b408-16c0bfe99fca_SetDate">
    <vt:lpwstr>2022-12-13T12:25:02Z</vt:lpwstr>
  </property>
  <property fmtid="{D5CDD505-2E9C-101B-9397-08002B2CF9AE}" pid="5" name="MSIP_Label_3741da7a-79c1-417c-b408-16c0bfe99fca_Method">
    <vt:lpwstr>Standard</vt:lpwstr>
  </property>
  <property fmtid="{D5CDD505-2E9C-101B-9397-08002B2CF9AE}" pid="6" name="MSIP_Label_3741da7a-79c1-417c-b408-16c0bfe99fca_Name">
    <vt:lpwstr>Internal Only - Amber</vt:lpwstr>
  </property>
  <property fmtid="{D5CDD505-2E9C-101B-9397-08002B2CF9AE}" pid="7" name="MSIP_Label_3741da7a-79c1-417c-b408-16c0bfe99fca_SiteId">
    <vt:lpwstr>1e355c04-e0a4-42ed-8e2d-7351591f0ef1</vt:lpwstr>
  </property>
  <property fmtid="{D5CDD505-2E9C-101B-9397-08002B2CF9AE}" pid="8" name="MSIP_Label_3741da7a-79c1-417c-b408-16c0bfe99fca_ActionId">
    <vt:lpwstr>6000b684-d9ec-4a62-ac9b-0fad0ce5e486</vt:lpwstr>
  </property>
  <property fmtid="{D5CDD505-2E9C-101B-9397-08002B2CF9AE}" pid="9" name="MSIP_Label_3741da7a-79c1-417c-b408-16c0bfe99fca_ContentBits">
    <vt:lpwstr>0</vt:lpwstr>
  </property>
</Properties>
</file>