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4" r:id="rId1"/>
  </p:sldMasterIdLst>
  <p:notesMasterIdLst>
    <p:notesMasterId r:id="rId16"/>
  </p:notesMasterIdLst>
  <p:handoutMasterIdLst>
    <p:handoutMasterId r:id="rId17"/>
  </p:handoutMasterIdLst>
  <p:sldIdLst>
    <p:sldId id="303" r:id="rId2"/>
    <p:sldId id="283" r:id="rId3"/>
    <p:sldId id="274" r:id="rId4"/>
    <p:sldId id="290" r:id="rId5"/>
    <p:sldId id="289" r:id="rId6"/>
    <p:sldId id="296" r:id="rId7"/>
    <p:sldId id="291" r:id="rId8"/>
    <p:sldId id="297" r:id="rId9"/>
    <p:sldId id="292" r:id="rId10"/>
    <p:sldId id="299" r:id="rId11"/>
    <p:sldId id="301" r:id="rId12"/>
    <p:sldId id="302" r:id="rId13"/>
    <p:sldId id="298" r:id="rId14"/>
    <p:sldId id="281" r:id="rId1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8" autoAdjust="0"/>
    <p:restoredTop sz="81261" autoAdjust="0"/>
  </p:normalViewPr>
  <p:slideViewPr>
    <p:cSldViewPr snapToGrid="0" snapToObjects="1">
      <p:cViewPr varScale="1">
        <p:scale>
          <a:sx n="42" d="100"/>
          <a:sy n="42" d="100"/>
        </p:scale>
        <p:origin x="78" y="1320"/>
      </p:cViewPr>
      <p:guideLst/>
    </p:cSldViewPr>
  </p:slideViewPr>
  <p:notesTextViewPr>
    <p:cViewPr>
      <p:scale>
        <a:sx n="1" d="1"/>
        <a:sy n="1" d="1"/>
      </p:scale>
      <p:origin x="0" y="0"/>
    </p:cViewPr>
  </p:notesTextViewPr>
  <p:notesViewPr>
    <p:cSldViewPr snapToGrid="0" snapToObjects="1">
      <p:cViewPr varScale="1">
        <p:scale>
          <a:sx n="68" d="100"/>
          <a:sy n="68" d="100"/>
        </p:scale>
        <p:origin x="2256"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90B2B39-CA7A-4B42-94C3-11C87A29A9E5}" type="datetimeFigureOut">
              <a:rPr lang="sv-SE" smtClean="0"/>
              <a:t>2025-08-20</a:t>
            </a:fld>
            <a:endParaRPr lang="sv-SE"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E1EF1A0-D6EE-4499-ADC2-03448B401740}" type="slidenum">
              <a:rPr lang="sv-SE" smtClean="0"/>
              <a:t>‹#›</a:t>
            </a:fld>
            <a:endParaRPr lang="sv-SE" dirty="0"/>
          </a:p>
        </p:txBody>
      </p:sp>
    </p:spTree>
    <p:extLst>
      <p:ext uri="{BB962C8B-B14F-4D97-AF65-F5344CB8AC3E}">
        <p14:creationId xmlns:p14="http://schemas.microsoft.com/office/powerpoint/2010/main" val="9357892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41E81F-91E0-4E9A-8531-98350625A4DE}" type="datetimeFigureOut">
              <a:rPr lang="sv-SE" smtClean="0"/>
              <a:t>2025-08-20</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4C1D49-246B-440C-A9BB-CEE3C957BFA4}" type="slidenum">
              <a:rPr lang="sv-SE" smtClean="0"/>
              <a:t>‹#›</a:t>
            </a:fld>
            <a:endParaRPr lang="sv-SE"/>
          </a:p>
        </p:txBody>
      </p:sp>
    </p:spTree>
    <p:extLst>
      <p:ext uri="{BB962C8B-B14F-4D97-AF65-F5344CB8AC3E}">
        <p14:creationId xmlns:p14="http://schemas.microsoft.com/office/powerpoint/2010/main" val="2281662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E4C1D49-246B-440C-A9BB-CEE3C957BFA4}" type="slidenum">
              <a:rPr lang="sv-SE" smtClean="0"/>
              <a:t>1</a:t>
            </a:fld>
            <a:endParaRPr lang="sv-SE"/>
          </a:p>
        </p:txBody>
      </p:sp>
    </p:spTree>
    <p:extLst>
      <p:ext uri="{BB962C8B-B14F-4D97-AF65-F5344CB8AC3E}">
        <p14:creationId xmlns:p14="http://schemas.microsoft.com/office/powerpoint/2010/main" val="16301737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Arbetsgivaren ansvarar för att lönesättningen </a:t>
            </a:r>
            <a:r>
              <a:rPr lang="sv-SE" b="1" dirty="0"/>
              <a:t>och andra anställningsvillkor</a:t>
            </a:r>
            <a:r>
              <a:rPr lang="sv-SE" dirty="0"/>
              <a:t> är sakliga och inte diskriminerande.</a:t>
            </a:r>
          </a:p>
          <a:p>
            <a:r>
              <a:rPr lang="sv-SE" dirty="0"/>
              <a:t>Diskrimineringslagen kräver årlig uppföljning och granskning av lön och andra anställningsvillkor.</a:t>
            </a:r>
          </a:p>
          <a:p>
            <a:endParaRPr lang="sv-SE" dirty="0"/>
          </a:p>
          <a:p>
            <a:r>
              <a:rPr lang="sv-SE" dirty="0"/>
              <a:t>Vi tittar på </a:t>
            </a:r>
          </a:p>
          <a:p>
            <a:r>
              <a:rPr lang="sv-SE" dirty="0"/>
              <a:t>Grupper med lika arbete</a:t>
            </a:r>
          </a:p>
          <a:p>
            <a:r>
              <a:rPr lang="sv-SE" dirty="0"/>
              <a:t>Grupper med likvärdigt arbete</a:t>
            </a:r>
          </a:p>
          <a:p>
            <a:r>
              <a:rPr lang="sv-SE" dirty="0"/>
              <a:t>Bedömningsgrunder</a:t>
            </a:r>
          </a:p>
          <a:p>
            <a:pPr lvl="2"/>
            <a:r>
              <a:rPr lang="sv-SE" dirty="0"/>
              <a:t>Kunskap/färdigheter</a:t>
            </a:r>
          </a:p>
          <a:p>
            <a:pPr lvl="2"/>
            <a:r>
              <a:rPr lang="sv-SE" dirty="0"/>
              <a:t>Ansvar</a:t>
            </a:r>
          </a:p>
          <a:p>
            <a:pPr lvl="2"/>
            <a:r>
              <a:rPr lang="sv-SE" dirty="0"/>
              <a:t>Ansträngning/arbetsförhållanden</a:t>
            </a:r>
          </a:p>
          <a:p>
            <a:endParaRPr lang="sv-SE" dirty="0"/>
          </a:p>
        </p:txBody>
      </p:sp>
      <p:sp>
        <p:nvSpPr>
          <p:cNvPr id="4" name="Platshållare för bildnummer 3"/>
          <p:cNvSpPr>
            <a:spLocks noGrp="1"/>
          </p:cNvSpPr>
          <p:nvPr>
            <p:ph type="sldNum" sz="quarter" idx="10"/>
          </p:nvPr>
        </p:nvSpPr>
        <p:spPr/>
        <p:txBody>
          <a:bodyPr/>
          <a:lstStyle/>
          <a:p>
            <a:fld id="{DE4C1D49-246B-440C-A9BB-CEE3C957BFA4}" type="slidenum">
              <a:rPr lang="sv-SE" smtClean="0"/>
              <a:t>3</a:t>
            </a:fld>
            <a:endParaRPr lang="sv-SE"/>
          </a:p>
        </p:txBody>
      </p:sp>
    </p:spTree>
    <p:extLst>
      <p:ext uri="{BB962C8B-B14F-4D97-AF65-F5344CB8AC3E}">
        <p14:creationId xmlns:p14="http://schemas.microsoft.com/office/powerpoint/2010/main" val="42441083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buFont typeface="+mj-lt"/>
              <a:buNone/>
            </a:pPr>
            <a:r>
              <a:rPr lang="sv-SE" sz="1200" dirty="0"/>
              <a:t>Augusti: lönekartläggning genomförd</a:t>
            </a:r>
          </a:p>
          <a:p>
            <a:pPr marL="0" indent="0">
              <a:buNone/>
            </a:pPr>
            <a:r>
              <a:rPr lang="sv-SE" sz="1200" dirty="0"/>
              <a:t>Avstämning och bedömning att det </a:t>
            </a:r>
            <a:r>
              <a:rPr lang="sv-SE" sz="1200" b="1" dirty="0"/>
              <a:t>inte</a:t>
            </a:r>
            <a:r>
              <a:rPr lang="sv-SE" sz="1200" dirty="0"/>
              <a:t> finns osakliga löneskillnader som är kopplade till kön.</a:t>
            </a:r>
          </a:p>
          <a:p>
            <a:endParaRPr lang="sv-SE" dirty="0"/>
          </a:p>
        </p:txBody>
      </p:sp>
      <p:sp>
        <p:nvSpPr>
          <p:cNvPr id="4" name="Platshållare för bildnummer 3"/>
          <p:cNvSpPr>
            <a:spLocks noGrp="1"/>
          </p:cNvSpPr>
          <p:nvPr>
            <p:ph type="sldNum" sz="quarter" idx="10"/>
          </p:nvPr>
        </p:nvSpPr>
        <p:spPr/>
        <p:txBody>
          <a:bodyPr/>
          <a:lstStyle/>
          <a:p>
            <a:fld id="{DE4C1D49-246B-440C-A9BB-CEE3C957BFA4}" type="slidenum">
              <a:rPr lang="sv-SE" smtClean="0"/>
              <a:t>4</a:t>
            </a:fld>
            <a:endParaRPr lang="sv-SE"/>
          </a:p>
        </p:txBody>
      </p:sp>
    </p:spTree>
    <p:extLst>
      <p:ext uri="{BB962C8B-B14F-4D97-AF65-F5344CB8AC3E}">
        <p14:creationId xmlns:p14="http://schemas.microsoft.com/office/powerpoint/2010/main" val="18476205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E4C1D49-246B-440C-A9BB-CEE3C957BFA4}" type="slidenum">
              <a:rPr lang="sv-SE" smtClean="0"/>
              <a:t>5</a:t>
            </a:fld>
            <a:endParaRPr lang="sv-SE"/>
          </a:p>
        </p:txBody>
      </p:sp>
    </p:spTree>
    <p:extLst>
      <p:ext uri="{BB962C8B-B14F-4D97-AF65-F5344CB8AC3E}">
        <p14:creationId xmlns:p14="http://schemas.microsoft.com/office/powerpoint/2010/main" val="10295841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kern="1200" dirty="0">
                <a:solidFill>
                  <a:schemeClr val="tx1"/>
                </a:solidFill>
                <a:effectLst/>
                <a:latin typeface="+mn-lt"/>
                <a:ea typeface="+mn-ea"/>
                <a:cs typeface="+mn-cs"/>
              </a:rPr>
              <a:t>Lönebildningen inom det statliga avtalsområdet vilar på följande principer:</a:t>
            </a:r>
          </a:p>
          <a:p>
            <a:pPr rtl="0" fontAlgn="ctr"/>
            <a:r>
              <a:rPr lang="sv-SE" sz="1200" b="0" i="0" kern="1200" dirty="0">
                <a:solidFill>
                  <a:schemeClr val="tx1"/>
                </a:solidFill>
                <a:effectLst/>
                <a:latin typeface="+mn-lt"/>
                <a:ea typeface="+mn-ea"/>
                <a:cs typeface="+mn-cs"/>
              </a:rPr>
              <a:t>1. Lönebildningen ska främja </a:t>
            </a:r>
            <a:r>
              <a:rPr lang="sv-SE" sz="1200" b="1" i="0" kern="1200" dirty="0">
                <a:solidFill>
                  <a:schemeClr val="tx1"/>
                </a:solidFill>
                <a:effectLst/>
                <a:latin typeface="+mn-lt"/>
                <a:ea typeface="+mn-ea"/>
                <a:cs typeface="+mn-cs"/>
              </a:rPr>
              <a:t>verksamhetsutveckling och kompetensförsörjning.</a:t>
            </a:r>
            <a:endParaRPr lang="sv-SE" sz="1200" b="0" i="0" kern="1200" dirty="0">
              <a:solidFill>
                <a:schemeClr val="tx1"/>
              </a:solidFill>
              <a:effectLst/>
              <a:latin typeface="+mn-lt"/>
              <a:ea typeface="+mn-ea"/>
              <a:cs typeface="+mn-cs"/>
            </a:endParaRPr>
          </a:p>
          <a:p>
            <a:pPr rtl="0" fontAlgn="ctr"/>
            <a:r>
              <a:rPr lang="sv-SE" sz="1200" b="0" i="0" kern="1200" dirty="0">
                <a:solidFill>
                  <a:schemeClr val="tx1"/>
                </a:solidFill>
                <a:effectLst/>
                <a:latin typeface="+mn-lt"/>
                <a:ea typeface="+mn-ea"/>
                <a:cs typeface="+mn-cs"/>
              </a:rPr>
              <a:t>2. Lönesättningen ska vara </a:t>
            </a:r>
            <a:r>
              <a:rPr lang="sv-SE" sz="1200" b="1" i="0" kern="1200" dirty="0">
                <a:solidFill>
                  <a:schemeClr val="tx1"/>
                </a:solidFill>
                <a:effectLst/>
                <a:latin typeface="+mn-lt"/>
                <a:ea typeface="+mn-ea"/>
                <a:cs typeface="+mn-cs"/>
              </a:rPr>
              <a:t>individuell, differentierad och saklig.</a:t>
            </a:r>
            <a:endParaRPr lang="sv-SE" sz="1200" b="0" i="0" kern="1200" dirty="0">
              <a:solidFill>
                <a:schemeClr val="tx1"/>
              </a:solidFill>
              <a:effectLst/>
              <a:latin typeface="+mn-lt"/>
              <a:ea typeface="+mn-ea"/>
              <a:cs typeface="+mn-cs"/>
            </a:endParaRPr>
          </a:p>
          <a:p>
            <a:r>
              <a:rPr lang="sv-SE" sz="1200" b="1" kern="1200" dirty="0">
                <a:solidFill>
                  <a:schemeClr val="tx1"/>
                </a:solidFill>
                <a:effectLst/>
                <a:latin typeface="+mn-lt"/>
                <a:ea typeface="+mn-ea"/>
                <a:cs typeface="+mn-cs"/>
              </a:rPr>
              <a:t>Individuell lönesättning</a:t>
            </a:r>
            <a:r>
              <a:rPr lang="sv-SE" sz="1200" kern="1200" dirty="0">
                <a:solidFill>
                  <a:schemeClr val="tx1"/>
                </a:solidFill>
                <a:effectLst/>
                <a:latin typeface="+mn-lt"/>
                <a:ea typeface="+mn-ea"/>
                <a:cs typeface="+mn-cs"/>
              </a:rPr>
              <a:t> innebär fokus på individens resultat och skicklighet. Det ska finnas en tydlig koppling mellan myndighetens uppdrag, mål och individens resultat. Lönen ska spegla individens bidrag till verksamhetens mål.</a:t>
            </a:r>
          </a:p>
          <a:p>
            <a:r>
              <a:rPr lang="sv-SE" sz="1200" kern="1200" dirty="0">
                <a:solidFill>
                  <a:schemeClr val="tx1"/>
                </a:solidFill>
                <a:effectLst/>
                <a:latin typeface="+mn-lt"/>
                <a:ea typeface="+mn-ea"/>
                <a:cs typeface="+mn-cs"/>
              </a:rPr>
              <a:t>I samband med lönerevision är det viktigt att arbetsgivare fördelar det ekonomiska utrymmet på ett sätt som gynnar verksamheten och kompetensförsörjningen. För att kunna rekrytera, motivera, utveckla och behålla nödvändig kompetens behöver arbetsgivaren därför ha en </a:t>
            </a:r>
            <a:r>
              <a:rPr lang="sv-SE" sz="1200" b="1" kern="1200" dirty="0">
                <a:solidFill>
                  <a:schemeClr val="tx1"/>
                </a:solidFill>
                <a:effectLst/>
                <a:latin typeface="+mn-lt"/>
                <a:ea typeface="+mn-ea"/>
                <a:cs typeface="+mn-cs"/>
              </a:rPr>
              <a:t>differentierad lönesättning</a:t>
            </a:r>
            <a:r>
              <a:rPr lang="sv-SE" sz="1200" kern="1200" dirty="0">
                <a:solidFill>
                  <a:schemeClr val="tx1"/>
                </a:solidFill>
                <a:effectLst/>
                <a:latin typeface="+mn-lt"/>
                <a:ea typeface="+mn-ea"/>
                <a:cs typeface="+mn-cs"/>
              </a:rPr>
              <a:t>.</a:t>
            </a:r>
          </a:p>
          <a:p>
            <a:r>
              <a:rPr lang="sv-SE" sz="1200" kern="1200" dirty="0">
                <a:solidFill>
                  <a:schemeClr val="tx1"/>
                </a:solidFill>
                <a:effectLst/>
                <a:latin typeface="+mn-lt"/>
                <a:ea typeface="+mn-ea"/>
                <a:cs typeface="+mn-cs"/>
              </a:rPr>
              <a:t>En annan viktig löneprincip är att </a:t>
            </a:r>
            <a:r>
              <a:rPr lang="sv-SE" sz="1200" b="1" kern="1200" dirty="0">
                <a:solidFill>
                  <a:schemeClr val="tx1"/>
                </a:solidFill>
                <a:effectLst/>
                <a:latin typeface="+mn-lt"/>
                <a:ea typeface="+mn-ea"/>
                <a:cs typeface="+mn-cs"/>
              </a:rPr>
              <a:t>lönesättningen är saklig</a:t>
            </a:r>
            <a:r>
              <a:rPr lang="sv-SE" sz="1200" kern="1200" dirty="0">
                <a:solidFill>
                  <a:schemeClr val="tx1"/>
                </a:solidFill>
                <a:effectLst/>
                <a:latin typeface="+mn-lt"/>
                <a:ea typeface="+mn-ea"/>
                <a:cs typeface="+mn-cs"/>
              </a:rPr>
              <a:t>. Arbetsgivaren ska kunna visa att ansvar, svårighetsgrad, individens resultat och skicklighet ligger till grund för skillnader i lön. Tydliga lönekriterier är ett viktigt instrument i lönesättningen. Konkurrens på arbetsmarknaden kan motivera löneskillnader och är en del i en saklig bedömning.</a:t>
            </a:r>
          </a:p>
          <a:p>
            <a:pPr rtl="0" fontAlgn="ctr"/>
            <a:r>
              <a:rPr lang="sv-SE" sz="1200" b="0" i="0" kern="1200" dirty="0">
                <a:solidFill>
                  <a:schemeClr val="tx1"/>
                </a:solidFill>
                <a:effectLst/>
                <a:latin typeface="+mn-lt"/>
                <a:ea typeface="+mn-ea"/>
                <a:cs typeface="+mn-cs"/>
              </a:rPr>
              <a:t>4. Den statliga sektorn ska </a:t>
            </a:r>
            <a:r>
              <a:rPr lang="sv-SE" sz="1200" b="1" i="0" kern="1200" dirty="0">
                <a:solidFill>
                  <a:schemeClr val="tx1"/>
                </a:solidFill>
                <a:effectLst/>
                <a:latin typeface="+mn-lt"/>
                <a:ea typeface="+mn-ea"/>
                <a:cs typeface="+mn-cs"/>
              </a:rPr>
              <a:t>inte vara löneledande</a:t>
            </a:r>
            <a:r>
              <a:rPr lang="sv-SE" sz="1200" b="0" i="0" kern="1200" dirty="0">
                <a:solidFill>
                  <a:schemeClr val="tx1"/>
                </a:solidFill>
                <a:effectLst/>
                <a:latin typeface="+mn-lt"/>
                <a:ea typeface="+mn-ea"/>
                <a:cs typeface="+mn-cs"/>
              </a:rPr>
              <a:t>.</a:t>
            </a:r>
          </a:p>
          <a:p>
            <a:r>
              <a:rPr lang="sv-SE" sz="1200" kern="1200" dirty="0">
                <a:solidFill>
                  <a:schemeClr val="tx1"/>
                </a:solidFill>
                <a:effectLst/>
                <a:latin typeface="+mn-lt"/>
                <a:ea typeface="+mn-ea"/>
                <a:cs typeface="+mn-cs"/>
              </a:rPr>
              <a:t>Dessa principer ska alla arbetsgivare inom det statliga avtalsområdet förhålla sig till. Med dem som utgångspunkt utformar sedan varje organisation sin lönepolitik utifrån de behov som finns i verksamheten.</a:t>
            </a:r>
          </a:p>
          <a:p>
            <a:endParaRPr lang="sv-SE"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effectLst/>
                <a:latin typeface="+mn-lt"/>
                <a:ea typeface="+mn-ea"/>
                <a:cs typeface="+mn-cs"/>
              </a:rPr>
              <a:t>Sveriges ekonomi behöver en konkurrenskraftig exportnäring. Därför anger arbetsgivare och fack inom den konkurrensutsatta industrin takten för löneutvecklingen på svensk arbetsmarknad. Det är den takten som brukar kallas för </a:t>
            </a:r>
            <a:r>
              <a:rPr lang="sv-SE" sz="1200" b="1" kern="1200" dirty="0">
                <a:solidFill>
                  <a:schemeClr val="tx1"/>
                </a:solidFill>
                <a:effectLst/>
                <a:latin typeface="+mn-lt"/>
                <a:ea typeface="+mn-ea"/>
                <a:cs typeface="+mn-cs"/>
              </a:rPr>
              <a:t>märket</a:t>
            </a:r>
            <a:r>
              <a:rPr lang="sv-SE" sz="1200" kern="1200" dirty="0">
                <a:solidFill>
                  <a:schemeClr val="tx1"/>
                </a:solidFill>
                <a:effectLst/>
                <a:latin typeface="+mn-lt"/>
                <a:ea typeface="+mn-ea"/>
                <a:cs typeface="+mn-cs"/>
              </a:rPr>
              <a:t>. Myndighetscheferna har genom den arbetsgivarpolitiska delegeringen ansvar för att lönerna på det statliga området respekterar märket.</a:t>
            </a:r>
          </a:p>
          <a:p>
            <a:endParaRPr lang="sv-SE" dirty="0"/>
          </a:p>
          <a:p>
            <a:endParaRPr lang="sv-SE" dirty="0"/>
          </a:p>
          <a:p>
            <a:pPr fontAlgn="ctr"/>
            <a:r>
              <a:rPr lang="sv-SE" dirty="0"/>
              <a:t>Hur är vår förmåga att rekrytera, utveckla och behålla den kompetens vi behöver? </a:t>
            </a:r>
          </a:p>
          <a:p>
            <a:pPr fontAlgn="ctr"/>
            <a:r>
              <a:rPr lang="sv-SE" dirty="0"/>
              <a:t>Hur behöver vi prioritera lönemedlen utifrån verksamhets- och kompetensförsörjningsbehov?</a:t>
            </a:r>
          </a:p>
          <a:p>
            <a:r>
              <a:rPr lang="sv-SE" dirty="0"/>
              <a:t>Hur ska förändringarna finansieras och med vilken tidplan?</a:t>
            </a:r>
          </a:p>
          <a:p>
            <a:endParaRPr lang="sv-SE" dirty="0"/>
          </a:p>
        </p:txBody>
      </p:sp>
      <p:sp>
        <p:nvSpPr>
          <p:cNvPr id="4" name="Platshållare för bildnummer 3"/>
          <p:cNvSpPr>
            <a:spLocks noGrp="1"/>
          </p:cNvSpPr>
          <p:nvPr>
            <p:ph type="sldNum" sz="quarter" idx="10"/>
          </p:nvPr>
        </p:nvSpPr>
        <p:spPr/>
        <p:txBody>
          <a:bodyPr/>
          <a:lstStyle/>
          <a:p>
            <a:fld id="{DE4C1D49-246B-440C-A9BB-CEE3C957BFA4}" type="slidenum">
              <a:rPr lang="sv-SE" smtClean="0"/>
              <a:t>6</a:t>
            </a:fld>
            <a:endParaRPr lang="sv-SE"/>
          </a:p>
        </p:txBody>
      </p:sp>
    </p:spTree>
    <p:extLst>
      <p:ext uri="{BB962C8B-B14F-4D97-AF65-F5344CB8AC3E}">
        <p14:creationId xmlns:p14="http://schemas.microsoft.com/office/powerpoint/2010/main" val="14904394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E4C1D49-246B-440C-A9BB-CEE3C957BFA4}" type="slidenum">
              <a:rPr lang="sv-SE" smtClean="0"/>
              <a:t>10</a:t>
            </a:fld>
            <a:endParaRPr lang="sv-SE"/>
          </a:p>
        </p:txBody>
      </p:sp>
    </p:spTree>
    <p:extLst>
      <p:ext uri="{BB962C8B-B14F-4D97-AF65-F5344CB8AC3E}">
        <p14:creationId xmlns:p14="http://schemas.microsoft.com/office/powerpoint/2010/main" val="21588718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E4C1D49-246B-440C-A9BB-CEE3C957BFA4}" type="slidenum">
              <a:rPr lang="sv-SE" smtClean="0"/>
              <a:t>11</a:t>
            </a:fld>
            <a:endParaRPr lang="sv-SE"/>
          </a:p>
        </p:txBody>
      </p:sp>
    </p:spTree>
    <p:extLst>
      <p:ext uri="{BB962C8B-B14F-4D97-AF65-F5344CB8AC3E}">
        <p14:creationId xmlns:p14="http://schemas.microsoft.com/office/powerpoint/2010/main" val="33478199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E4C1D49-246B-440C-A9BB-CEE3C957BFA4}" type="slidenum">
              <a:rPr lang="sv-SE" smtClean="0"/>
              <a:t>12</a:t>
            </a:fld>
            <a:endParaRPr lang="sv-SE"/>
          </a:p>
        </p:txBody>
      </p:sp>
    </p:spTree>
    <p:extLst>
      <p:ext uri="{BB962C8B-B14F-4D97-AF65-F5344CB8AC3E}">
        <p14:creationId xmlns:p14="http://schemas.microsoft.com/office/powerpoint/2010/main" val="5752494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E4C1D49-246B-440C-A9BB-CEE3C957BFA4}" type="slidenum">
              <a:rPr lang="sv-SE" smtClean="0"/>
              <a:t>14</a:t>
            </a:fld>
            <a:endParaRPr lang="sv-SE"/>
          </a:p>
        </p:txBody>
      </p:sp>
    </p:spTree>
    <p:extLst>
      <p:ext uri="{BB962C8B-B14F-4D97-AF65-F5344CB8AC3E}">
        <p14:creationId xmlns:p14="http://schemas.microsoft.com/office/powerpoint/2010/main" val="2588440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Rubriksida">
    <p:bg>
      <p:bgRef idx="1001">
        <a:schemeClr val="bg2"/>
      </p:bgRef>
    </p:bg>
    <p:spTree>
      <p:nvGrpSpPr>
        <p:cNvPr id="1" name=""/>
        <p:cNvGrpSpPr/>
        <p:nvPr/>
      </p:nvGrpSpPr>
      <p:grpSpPr>
        <a:xfrm>
          <a:off x="0" y="0"/>
          <a:ext cx="0" cy="0"/>
          <a:chOff x="0" y="0"/>
          <a:chExt cx="0" cy="0"/>
        </a:xfrm>
      </p:grpSpPr>
      <p:pic>
        <p:nvPicPr>
          <p:cNvPr id="15" name="Bildobjekt 14">
            <a:extLst>
              <a:ext uri="{FF2B5EF4-FFF2-40B4-BE49-F238E27FC236}">
                <a16:creationId xmlns:a16="http://schemas.microsoft.com/office/drawing/2014/main" id="{7E7521BE-9E38-8A4D-8ED4-D5AB16198888}"/>
              </a:ext>
            </a:extLst>
          </p:cNvPr>
          <p:cNvPicPr preferRelativeResize="0">
            <a:picLocks noChangeAspect="1"/>
          </p:cNvPicPr>
          <p:nvPr userDrawn="1"/>
        </p:nvPicPr>
        <p:blipFill>
          <a:blip r:embed="rId2"/>
          <a:stretch>
            <a:fillRect/>
          </a:stretch>
        </p:blipFill>
        <p:spPr>
          <a:xfrm>
            <a:off x="853784" y="1550740"/>
            <a:ext cx="10474215" cy="1319751"/>
          </a:xfrm>
          <a:prstGeom prst="rect">
            <a:avLst/>
          </a:prstGeom>
        </p:spPr>
      </p:pic>
      <p:sp>
        <p:nvSpPr>
          <p:cNvPr id="2" name="Rubrik 1">
            <a:extLst>
              <a:ext uri="{FF2B5EF4-FFF2-40B4-BE49-F238E27FC236}">
                <a16:creationId xmlns:a16="http://schemas.microsoft.com/office/drawing/2014/main" id="{93FEBCFB-A879-4A9E-8B63-53D2F84E798D}"/>
              </a:ext>
            </a:extLst>
          </p:cNvPr>
          <p:cNvSpPr>
            <a:spLocks noGrp="1"/>
          </p:cNvSpPr>
          <p:nvPr>
            <p:ph type="title"/>
          </p:nvPr>
        </p:nvSpPr>
        <p:spPr>
          <a:xfrm>
            <a:off x="960000" y="3852000"/>
            <a:ext cx="10368000" cy="1440000"/>
          </a:xfrm>
        </p:spPr>
        <p:txBody>
          <a:bodyPr/>
          <a:lstStyle>
            <a:lvl1pPr algn="ctr">
              <a:defRPr sz="4400"/>
            </a:lvl1pPr>
          </a:lstStyle>
          <a:p>
            <a:r>
              <a:rPr lang="sv-SE"/>
              <a:t>Klicka här för att ändra format</a:t>
            </a:r>
            <a:endParaRPr lang="sv-SE" dirty="0"/>
          </a:p>
        </p:txBody>
      </p:sp>
    </p:spTree>
    <p:extLst>
      <p:ext uri="{BB962C8B-B14F-4D97-AF65-F5344CB8AC3E}">
        <p14:creationId xmlns:p14="http://schemas.microsoft.com/office/powerpoint/2010/main" val="8312216"/>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C201752-F67F-4588-8621-FCB99D74A00C}"/>
              </a:ext>
            </a:extLst>
          </p:cNvPr>
          <p:cNvSpPr>
            <a:spLocks noGrp="1"/>
          </p:cNvSpPr>
          <p:nvPr>
            <p:ph type="title"/>
          </p:nvPr>
        </p:nvSpPr>
        <p:spPr/>
        <p:txBody>
          <a:bodyPr/>
          <a:lstStyle/>
          <a:p>
            <a:r>
              <a:rPr lang="sv-SE"/>
              <a:t>Klicka här för att ändra format</a:t>
            </a:r>
          </a:p>
        </p:txBody>
      </p:sp>
      <p:sp>
        <p:nvSpPr>
          <p:cNvPr id="3" name="Platshållare för datum 2">
            <a:extLst>
              <a:ext uri="{FF2B5EF4-FFF2-40B4-BE49-F238E27FC236}">
                <a16:creationId xmlns:a16="http://schemas.microsoft.com/office/drawing/2014/main" id="{362B300B-F664-4766-B7D1-39C023481943}"/>
              </a:ext>
            </a:extLst>
          </p:cNvPr>
          <p:cNvSpPr>
            <a:spLocks noGrp="1"/>
          </p:cNvSpPr>
          <p:nvPr>
            <p:ph type="dt" sz="half" idx="10"/>
          </p:nvPr>
        </p:nvSpPr>
        <p:spPr/>
        <p:txBody>
          <a:bodyPr/>
          <a:lstStyle/>
          <a:p>
            <a:fld id="{A85AEB7F-7106-430E-90A3-1A41CD6E951B}" type="datetimeFigureOut">
              <a:rPr lang="sv-SE" smtClean="0"/>
              <a:pPr/>
              <a:t>2025-08-20</a:t>
            </a:fld>
            <a:endParaRPr lang="sv-SE" dirty="0"/>
          </a:p>
        </p:txBody>
      </p:sp>
      <p:sp>
        <p:nvSpPr>
          <p:cNvPr id="4" name="Platshållare för sidfot 3">
            <a:extLst>
              <a:ext uri="{FF2B5EF4-FFF2-40B4-BE49-F238E27FC236}">
                <a16:creationId xmlns:a16="http://schemas.microsoft.com/office/drawing/2014/main" id="{F255BA64-4AC8-4778-B7B6-32A2320507F8}"/>
              </a:ext>
            </a:extLst>
          </p:cNvPr>
          <p:cNvSpPr>
            <a:spLocks noGrp="1"/>
          </p:cNvSpPr>
          <p:nvPr>
            <p:ph type="ftr" sz="quarter" idx="11"/>
          </p:nvPr>
        </p:nvSpPr>
        <p:spPr/>
        <p:txBody>
          <a:bodyPr/>
          <a:lstStyle/>
          <a:p>
            <a:endParaRPr lang="sv-SE" dirty="0"/>
          </a:p>
        </p:txBody>
      </p:sp>
      <p:sp>
        <p:nvSpPr>
          <p:cNvPr id="5" name="Platshållare för innehåll 5">
            <a:extLst>
              <a:ext uri="{FF2B5EF4-FFF2-40B4-BE49-F238E27FC236}">
                <a16:creationId xmlns:a16="http://schemas.microsoft.com/office/drawing/2014/main" id="{8FC3418C-A058-4B13-A15E-FED48DB81178}"/>
              </a:ext>
            </a:extLst>
          </p:cNvPr>
          <p:cNvSpPr>
            <a:spLocks noGrp="1"/>
          </p:cNvSpPr>
          <p:nvPr>
            <p:ph sz="quarter" idx="12"/>
          </p:nvPr>
        </p:nvSpPr>
        <p:spPr>
          <a:xfrm>
            <a:off x="838200" y="2088000"/>
            <a:ext cx="10515600" cy="38520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100457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 och 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186C131-869A-4B29-836B-71D40A0ADD98}"/>
              </a:ext>
            </a:extLst>
          </p:cNvPr>
          <p:cNvSpPr>
            <a:spLocks noGrp="1"/>
          </p:cNvSpPr>
          <p:nvPr>
            <p:ph type="title"/>
          </p:nvPr>
        </p:nvSpPr>
        <p:spPr>
          <a:xfrm>
            <a:off x="838200" y="561607"/>
            <a:ext cx="10512000" cy="1325563"/>
          </a:xfrm>
        </p:spPr>
        <p:txBody>
          <a:bodyPr/>
          <a:lstStyle/>
          <a:p>
            <a:r>
              <a:rPr lang="sv-SE"/>
              <a:t>Klicka här för att ändra format</a:t>
            </a:r>
            <a:endParaRPr lang="sv-SE" dirty="0"/>
          </a:p>
        </p:txBody>
      </p:sp>
      <p:sp>
        <p:nvSpPr>
          <p:cNvPr id="3" name="Platshållare för datum 2">
            <a:extLst>
              <a:ext uri="{FF2B5EF4-FFF2-40B4-BE49-F238E27FC236}">
                <a16:creationId xmlns:a16="http://schemas.microsoft.com/office/drawing/2014/main" id="{19DC14CD-F843-4441-A342-8F2CE6924A56}"/>
              </a:ext>
            </a:extLst>
          </p:cNvPr>
          <p:cNvSpPr>
            <a:spLocks noGrp="1"/>
          </p:cNvSpPr>
          <p:nvPr>
            <p:ph type="dt" sz="half" idx="10"/>
          </p:nvPr>
        </p:nvSpPr>
        <p:spPr/>
        <p:txBody>
          <a:bodyPr/>
          <a:lstStyle/>
          <a:p>
            <a:fld id="{A85AEB7F-7106-430E-90A3-1A41CD6E951B}" type="datetimeFigureOut">
              <a:rPr lang="sv-SE" smtClean="0"/>
              <a:pPr/>
              <a:t>2025-08-20</a:t>
            </a:fld>
            <a:endParaRPr lang="sv-SE" dirty="0"/>
          </a:p>
        </p:txBody>
      </p:sp>
      <p:sp>
        <p:nvSpPr>
          <p:cNvPr id="4" name="Platshållare för sidfot 3">
            <a:extLst>
              <a:ext uri="{FF2B5EF4-FFF2-40B4-BE49-F238E27FC236}">
                <a16:creationId xmlns:a16="http://schemas.microsoft.com/office/drawing/2014/main" id="{8E589A98-7A5D-4E40-BE9C-FC2A1E0F2B85}"/>
              </a:ext>
            </a:extLst>
          </p:cNvPr>
          <p:cNvSpPr>
            <a:spLocks noGrp="1"/>
          </p:cNvSpPr>
          <p:nvPr>
            <p:ph type="ftr" sz="quarter" idx="11"/>
          </p:nvPr>
        </p:nvSpPr>
        <p:spPr/>
        <p:txBody>
          <a:bodyPr/>
          <a:lstStyle/>
          <a:p>
            <a:endParaRPr lang="sv-SE" dirty="0"/>
          </a:p>
        </p:txBody>
      </p:sp>
      <p:sp>
        <p:nvSpPr>
          <p:cNvPr id="6" name="Platshållare för innehåll 5">
            <a:extLst>
              <a:ext uri="{FF2B5EF4-FFF2-40B4-BE49-F238E27FC236}">
                <a16:creationId xmlns:a16="http://schemas.microsoft.com/office/drawing/2014/main" id="{0449242C-A2B8-495F-B9E1-D38379356762}"/>
              </a:ext>
            </a:extLst>
          </p:cNvPr>
          <p:cNvSpPr>
            <a:spLocks noGrp="1"/>
          </p:cNvSpPr>
          <p:nvPr>
            <p:ph sz="quarter" idx="12"/>
          </p:nvPr>
        </p:nvSpPr>
        <p:spPr>
          <a:xfrm>
            <a:off x="838200" y="2088000"/>
            <a:ext cx="5088000" cy="38520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7" name="Platshållare för text 6">
            <a:extLst>
              <a:ext uri="{FF2B5EF4-FFF2-40B4-BE49-F238E27FC236}">
                <a16:creationId xmlns:a16="http://schemas.microsoft.com/office/drawing/2014/main" id="{11A0C036-74E4-44E4-ACFC-50AA2A5A7754}"/>
              </a:ext>
            </a:extLst>
          </p:cNvPr>
          <p:cNvSpPr>
            <a:spLocks noGrp="1"/>
          </p:cNvSpPr>
          <p:nvPr>
            <p:ph type="body" sz="quarter" idx="13"/>
          </p:nvPr>
        </p:nvSpPr>
        <p:spPr>
          <a:xfrm>
            <a:off x="6240000" y="2087563"/>
            <a:ext cx="5088000" cy="3852862"/>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633654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innehåll och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186C131-869A-4B29-836B-71D40A0ADD98}"/>
              </a:ext>
            </a:extLst>
          </p:cNvPr>
          <p:cNvSpPr>
            <a:spLocks noGrp="1"/>
          </p:cNvSpPr>
          <p:nvPr>
            <p:ph type="title"/>
          </p:nvPr>
        </p:nvSpPr>
        <p:spPr>
          <a:xfrm>
            <a:off x="838203" y="561607"/>
            <a:ext cx="5912743" cy="1325563"/>
          </a:xfrm>
        </p:spPr>
        <p:txBody>
          <a:bodyPr/>
          <a:lstStyle/>
          <a:p>
            <a:r>
              <a:rPr lang="sv-SE"/>
              <a:t>Klicka här för att ändra format</a:t>
            </a:r>
            <a:endParaRPr lang="sv-SE" dirty="0"/>
          </a:p>
        </p:txBody>
      </p:sp>
      <p:sp>
        <p:nvSpPr>
          <p:cNvPr id="3" name="Platshållare för datum 2">
            <a:extLst>
              <a:ext uri="{FF2B5EF4-FFF2-40B4-BE49-F238E27FC236}">
                <a16:creationId xmlns:a16="http://schemas.microsoft.com/office/drawing/2014/main" id="{19DC14CD-F843-4441-A342-8F2CE6924A56}"/>
              </a:ext>
            </a:extLst>
          </p:cNvPr>
          <p:cNvSpPr>
            <a:spLocks noGrp="1"/>
          </p:cNvSpPr>
          <p:nvPr>
            <p:ph type="dt" sz="half" idx="10"/>
          </p:nvPr>
        </p:nvSpPr>
        <p:spPr/>
        <p:txBody>
          <a:bodyPr/>
          <a:lstStyle/>
          <a:p>
            <a:fld id="{A85AEB7F-7106-430E-90A3-1A41CD6E951B}" type="datetimeFigureOut">
              <a:rPr lang="sv-SE" smtClean="0"/>
              <a:pPr/>
              <a:t>2025-08-20</a:t>
            </a:fld>
            <a:endParaRPr lang="sv-SE" dirty="0"/>
          </a:p>
        </p:txBody>
      </p:sp>
      <p:sp>
        <p:nvSpPr>
          <p:cNvPr id="4" name="Platshållare för sidfot 3">
            <a:extLst>
              <a:ext uri="{FF2B5EF4-FFF2-40B4-BE49-F238E27FC236}">
                <a16:creationId xmlns:a16="http://schemas.microsoft.com/office/drawing/2014/main" id="{8E589A98-7A5D-4E40-BE9C-FC2A1E0F2B85}"/>
              </a:ext>
            </a:extLst>
          </p:cNvPr>
          <p:cNvSpPr>
            <a:spLocks noGrp="1"/>
          </p:cNvSpPr>
          <p:nvPr>
            <p:ph type="ftr" sz="quarter" idx="11"/>
          </p:nvPr>
        </p:nvSpPr>
        <p:spPr/>
        <p:txBody>
          <a:bodyPr/>
          <a:lstStyle/>
          <a:p>
            <a:endParaRPr lang="sv-SE" dirty="0"/>
          </a:p>
        </p:txBody>
      </p:sp>
      <p:sp>
        <p:nvSpPr>
          <p:cNvPr id="6" name="Platshållare för innehåll 5">
            <a:extLst>
              <a:ext uri="{FF2B5EF4-FFF2-40B4-BE49-F238E27FC236}">
                <a16:creationId xmlns:a16="http://schemas.microsoft.com/office/drawing/2014/main" id="{0449242C-A2B8-495F-B9E1-D38379356762}"/>
              </a:ext>
            </a:extLst>
          </p:cNvPr>
          <p:cNvSpPr>
            <a:spLocks noGrp="1"/>
          </p:cNvSpPr>
          <p:nvPr>
            <p:ph sz="quarter" idx="12"/>
          </p:nvPr>
        </p:nvSpPr>
        <p:spPr>
          <a:xfrm>
            <a:off x="838203" y="2088000"/>
            <a:ext cx="5912743" cy="38520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8" name="Platshållare för bild 7">
            <a:extLst>
              <a:ext uri="{FF2B5EF4-FFF2-40B4-BE49-F238E27FC236}">
                <a16:creationId xmlns:a16="http://schemas.microsoft.com/office/drawing/2014/main" id="{E50812FE-7612-4E03-A070-F7DB5A1E3CF6}"/>
              </a:ext>
            </a:extLst>
          </p:cNvPr>
          <p:cNvSpPr>
            <a:spLocks noGrp="1"/>
          </p:cNvSpPr>
          <p:nvPr>
            <p:ph type="pic" sz="quarter" idx="13" hasCustomPrompt="1"/>
          </p:nvPr>
        </p:nvSpPr>
        <p:spPr>
          <a:xfrm>
            <a:off x="7872000" y="0"/>
            <a:ext cx="4320000" cy="6264000"/>
          </a:xfrm>
        </p:spPr>
        <p:txBody>
          <a:bodyPr/>
          <a:lstStyle>
            <a:lvl1pPr marL="0" indent="0" algn="ctr">
              <a:buNone/>
              <a:defRPr sz="2000"/>
            </a:lvl1pPr>
          </a:lstStyle>
          <a:p>
            <a:br>
              <a:rPr lang="sv-SE" dirty="0"/>
            </a:br>
            <a:br>
              <a:rPr lang="sv-SE" dirty="0"/>
            </a:br>
            <a:br>
              <a:rPr lang="sv-SE" dirty="0"/>
            </a:br>
            <a:br>
              <a:rPr lang="sv-SE" dirty="0"/>
            </a:br>
            <a:r>
              <a:rPr lang="sv-SE" dirty="0"/>
              <a:t>Klicka på ikonen för att lägga till en bild</a:t>
            </a:r>
          </a:p>
        </p:txBody>
      </p:sp>
    </p:spTree>
    <p:extLst>
      <p:ext uri="{BB962C8B-B14F-4D97-AF65-F5344CB8AC3E}">
        <p14:creationId xmlns:p14="http://schemas.microsoft.com/office/powerpoint/2010/main" val="2182899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underrubrik och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186C131-869A-4B29-836B-71D40A0ADD98}"/>
              </a:ext>
            </a:extLst>
          </p:cNvPr>
          <p:cNvSpPr>
            <a:spLocks noGrp="1"/>
          </p:cNvSpPr>
          <p:nvPr>
            <p:ph type="title"/>
          </p:nvPr>
        </p:nvSpPr>
        <p:spPr>
          <a:xfrm>
            <a:off x="838203" y="1152007"/>
            <a:ext cx="5912743" cy="2029507"/>
          </a:xfrm>
        </p:spPr>
        <p:txBody>
          <a:bodyPr anchor="b" anchorCtr="0"/>
          <a:lstStyle>
            <a:lvl1pPr>
              <a:defRPr sz="4800"/>
            </a:lvl1pPr>
          </a:lstStyle>
          <a:p>
            <a:r>
              <a:rPr lang="sv-SE"/>
              <a:t>Klicka här för att ändra format</a:t>
            </a:r>
            <a:endParaRPr lang="sv-SE" dirty="0"/>
          </a:p>
        </p:txBody>
      </p:sp>
      <p:sp>
        <p:nvSpPr>
          <p:cNvPr id="3" name="Platshållare för datum 2">
            <a:extLst>
              <a:ext uri="{FF2B5EF4-FFF2-40B4-BE49-F238E27FC236}">
                <a16:creationId xmlns:a16="http://schemas.microsoft.com/office/drawing/2014/main" id="{19DC14CD-F843-4441-A342-8F2CE6924A56}"/>
              </a:ext>
            </a:extLst>
          </p:cNvPr>
          <p:cNvSpPr>
            <a:spLocks noGrp="1"/>
          </p:cNvSpPr>
          <p:nvPr>
            <p:ph type="dt" sz="half" idx="10"/>
          </p:nvPr>
        </p:nvSpPr>
        <p:spPr/>
        <p:txBody>
          <a:bodyPr/>
          <a:lstStyle/>
          <a:p>
            <a:fld id="{A85AEB7F-7106-430E-90A3-1A41CD6E951B}" type="datetimeFigureOut">
              <a:rPr lang="sv-SE" smtClean="0"/>
              <a:pPr/>
              <a:t>2025-08-20</a:t>
            </a:fld>
            <a:endParaRPr lang="sv-SE" dirty="0"/>
          </a:p>
        </p:txBody>
      </p:sp>
      <p:sp>
        <p:nvSpPr>
          <p:cNvPr id="4" name="Platshållare för sidfot 3">
            <a:extLst>
              <a:ext uri="{FF2B5EF4-FFF2-40B4-BE49-F238E27FC236}">
                <a16:creationId xmlns:a16="http://schemas.microsoft.com/office/drawing/2014/main" id="{8E589A98-7A5D-4E40-BE9C-FC2A1E0F2B85}"/>
              </a:ext>
            </a:extLst>
          </p:cNvPr>
          <p:cNvSpPr>
            <a:spLocks noGrp="1"/>
          </p:cNvSpPr>
          <p:nvPr>
            <p:ph type="ftr" sz="quarter" idx="11"/>
          </p:nvPr>
        </p:nvSpPr>
        <p:spPr/>
        <p:txBody>
          <a:bodyPr/>
          <a:lstStyle/>
          <a:p>
            <a:endParaRPr lang="sv-SE" dirty="0"/>
          </a:p>
        </p:txBody>
      </p:sp>
      <p:sp>
        <p:nvSpPr>
          <p:cNvPr id="8" name="Platshållare för bild 7">
            <a:extLst>
              <a:ext uri="{FF2B5EF4-FFF2-40B4-BE49-F238E27FC236}">
                <a16:creationId xmlns:a16="http://schemas.microsoft.com/office/drawing/2014/main" id="{E50812FE-7612-4E03-A070-F7DB5A1E3CF6}"/>
              </a:ext>
            </a:extLst>
          </p:cNvPr>
          <p:cNvSpPr>
            <a:spLocks noGrp="1"/>
          </p:cNvSpPr>
          <p:nvPr>
            <p:ph type="pic" sz="quarter" idx="13" hasCustomPrompt="1"/>
          </p:nvPr>
        </p:nvSpPr>
        <p:spPr>
          <a:xfrm>
            <a:off x="7872000" y="0"/>
            <a:ext cx="4320000" cy="6264000"/>
          </a:xfrm>
        </p:spPr>
        <p:txBody>
          <a:bodyPr/>
          <a:lstStyle>
            <a:lvl1pPr marL="0" marR="0" indent="0" algn="ctr" defTabSz="914400" rtl="0" eaLnBrk="1" fontAlgn="auto" latinLnBrk="0" hangingPunct="1">
              <a:lnSpc>
                <a:spcPct val="100000"/>
              </a:lnSpc>
              <a:spcBef>
                <a:spcPts val="16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100000"/>
              </a:lnSpc>
              <a:spcBef>
                <a:spcPts val="1600"/>
              </a:spcBef>
              <a:spcAft>
                <a:spcPts val="0"/>
              </a:spcAft>
              <a:buClrTx/>
              <a:buSzTx/>
              <a:buFont typeface="Arial" panose="020B0604020202020204" pitchFamily="34" charset="0"/>
              <a:buNone/>
              <a:tabLst/>
              <a:defRPr/>
            </a:pPr>
            <a:br>
              <a:rPr lang="sv-SE" dirty="0"/>
            </a:br>
            <a:br>
              <a:rPr lang="sv-SE" dirty="0"/>
            </a:br>
            <a:br>
              <a:rPr lang="sv-SE" dirty="0"/>
            </a:br>
            <a:br>
              <a:rPr lang="sv-SE" dirty="0"/>
            </a:br>
            <a:r>
              <a:rPr lang="sv-SE" dirty="0"/>
              <a:t>Klicka på ikonen för att lägga till en bild</a:t>
            </a:r>
          </a:p>
        </p:txBody>
      </p:sp>
      <p:sp>
        <p:nvSpPr>
          <p:cNvPr id="7" name="Platshållare för text 6">
            <a:extLst>
              <a:ext uri="{FF2B5EF4-FFF2-40B4-BE49-F238E27FC236}">
                <a16:creationId xmlns:a16="http://schemas.microsoft.com/office/drawing/2014/main" id="{224981D0-9315-4BB0-9881-E4391FC34A45}"/>
              </a:ext>
            </a:extLst>
          </p:cNvPr>
          <p:cNvSpPr>
            <a:spLocks noGrp="1"/>
          </p:cNvSpPr>
          <p:nvPr>
            <p:ph type="body" sz="quarter" idx="14" hasCustomPrompt="1"/>
          </p:nvPr>
        </p:nvSpPr>
        <p:spPr>
          <a:xfrm>
            <a:off x="838201" y="3429000"/>
            <a:ext cx="5911851" cy="848276"/>
          </a:xfrm>
        </p:spPr>
        <p:txBody>
          <a:bodyPr/>
          <a:lstStyle>
            <a:lvl1pPr marL="0" indent="0">
              <a:buNone/>
              <a:defRPr>
                <a:latin typeface="+mj-lt"/>
              </a:defRPr>
            </a:lvl1pPr>
          </a:lstStyle>
          <a:p>
            <a:pPr lvl="0"/>
            <a:r>
              <a:rPr lang="sv-SE" dirty="0"/>
              <a:t>Klicka här för att ändra format för underrubrik</a:t>
            </a:r>
          </a:p>
        </p:txBody>
      </p:sp>
    </p:spTree>
    <p:extLst>
      <p:ext uri="{BB962C8B-B14F-4D97-AF65-F5344CB8AC3E}">
        <p14:creationId xmlns:p14="http://schemas.microsoft.com/office/powerpoint/2010/main" val="76885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och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186C131-869A-4B29-836B-71D40A0ADD98}"/>
              </a:ext>
            </a:extLst>
          </p:cNvPr>
          <p:cNvSpPr>
            <a:spLocks noGrp="1"/>
          </p:cNvSpPr>
          <p:nvPr>
            <p:ph type="title"/>
          </p:nvPr>
        </p:nvSpPr>
        <p:spPr>
          <a:xfrm>
            <a:off x="838203" y="1152007"/>
            <a:ext cx="5912743" cy="2029507"/>
          </a:xfrm>
        </p:spPr>
        <p:txBody>
          <a:bodyPr anchor="b" anchorCtr="0"/>
          <a:lstStyle>
            <a:lvl1pPr>
              <a:defRPr sz="4800"/>
            </a:lvl1pPr>
          </a:lstStyle>
          <a:p>
            <a:r>
              <a:rPr lang="sv-SE"/>
              <a:t>Klicka här för att ändra format</a:t>
            </a:r>
            <a:endParaRPr lang="sv-SE" dirty="0"/>
          </a:p>
        </p:txBody>
      </p:sp>
      <p:sp>
        <p:nvSpPr>
          <p:cNvPr id="3" name="Platshållare för datum 2">
            <a:extLst>
              <a:ext uri="{FF2B5EF4-FFF2-40B4-BE49-F238E27FC236}">
                <a16:creationId xmlns:a16="http://schemas.microsoft.com/office/drawing/2014/main" id="{19DC14CD-F843-4441-A342-8F2CE6924A56}"/>
              </a:ext>
            </a:extLst>
          </p:cNvPr>
          <p:cNvSpPr>
            <a:spLocks noGrp="1"/>
          </p:cNvSpPr>
          <p:nvPr>
            <p:ph type="dt" sz="half" idx="10"/>
          </p:nvPr>
        </p:nvSpPr>
        <p:spPr/>
        <p:txBody>
          <a:bodyPr/>
          <a:lstStyle/>
          <a:p>
            <a:fld id="{A85AEB7F-7106-430E-90A3-1A41CD6E951B}" type="datetimeFigureOut">
              <a:rPr lang="sv-SE" smtClean="0"/>
              <a:pPr/>
              <a:t>2025-08-20</a:t>
            </a:fld>
            <a:endParaRPr lang="sv-SE" dirty="0"/>
          </a:p>
        </p:txBody>
      </p:sp>
      <p:sp>
        <p:nvSpPr>
          <p:cNvPr id="4" name="Platshållare för sidfot 3">
            <a:extLst>
              <a:ext uri="{FF2B5EF4-FFF2-40B4-BE49-F238E27FC236}">
                <a16:creationId xmlns:a16="http://schemas.microsoft.com/office/drawing/2014/main" id="{8E589A98-7A5D-4E40-BE9C-FC2A1E0F2B85}"/>
              </a:ext>
            </a:extLst>
          </p:cNvPr>
          <p:cNvSpPr>
            <a:spLocks noGrp="1"/>
          </p:cNvSpPr>
          <p:nvPr>
            <p:ph type="ftr" sz="quarter" idx="11"/>
          </p:nvPr>
        </p:nvSpPr>
        <p:spPr/>
        <p:txBody>
          <a:bodyPr/>
          <a:lstStyle/>
          <a:p>
            <a:endParaRPr lang="sv-SE" dirty="0"/>
          </a:p>
        </p:txBody>
      </p:sp>
      <p:sp>
        <p:nvSpPr>
          <p:cNvPr id="8" name="Platshållare för bild 7">
            <a:extLst>
              <a:ext uri="{FF2B5EF4-FFF2-40B4-BE49-F238E27FC236}">
                <a16:creationId xmlns:a16="http://schemas.microsoft.com/office/drawing/2014/main" id="{E50812FE-7612-4E03-A070-F7DB5A1E3CF6}"/>
              </a:ext>
            </a:extLst>
          </p:cNvPr>
          <p:cNvSpPr>
            <a:spLocks noGrp="1"/>
          </p:cNvSpPr>
          <p:nvPr>
            <p:ph type="pic" sz="quarter" idx="13" hasCustomPrompt="1"/>
          </p:nvPr>
        </p:nvSpPr>
        <p:spPr>
          <a:xfrm>
            <a:off x="7872000" y="0"/>
            <a:ext cx="4320000" cy="6264000"/>
          </a:xfrm>
        </p:spPr>
        <p:txBody>
          <a:bodyPr/>
          <a:lstStyle>
            <a:lvl1pPr marL="0" marR="0" indent="0" algn="ctr" defTabSz="914400" rtl="0" eaLnBrk="1" fontAlgn="auto" latinLnBrk="0" hangingPunct="1">
              <a:lnSpc>
                <a:spcPct val="100000"/>
              </a:lnSpc>
              <a:spcBef>
                <a:spcPts val="16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100000"/>
              </a:lnSpc>
              <a:spcBef>
                <a:spcPts val="1600"/>
              </a:spcBef>
              <a:spcAft>
                <a:spcPts val="0"/>
              </a:spcAft>
              <a:buClrTx/>
              <a:buSzTx/>
              <a:buFont typeface="Arial" panose="020B0604020202020204" pitchFamily="34" charset="0"/>
              <a:buNone/>
              <a:tabLst/>
              <a:defRPr/>
            </a:pPr>
            <a:br>
              <a:rPr lang="sv-SE" dirty="0"/>
            </a:br>
            <a:br>
              <a:rPr lang="sv-SE" dirty="0"/>
            </a:br>
            <a:br>
              <a:rPr lang="sv-SE" dirty="0"/>
            </a:br>
            <a:br>
              <a:rPr lang="sv-SE" dirty="0"/>
            </a:br>
            <a:r>
              <a:rPr lang="sv-SE" dirty="0"/>
              <a:t>Klicka på ikonen för att lägga till en bild</a:t>
            </a:r>
          </a:p>
        </p:txBody>
      </p:sp>
    </p:spTree>
    <p:extLst>
      <p:ext uri="{BB962C8B-B14F-4D97-AF65-F5344CB8AC3E}">
        <p14:creationId xmlns:p14="http://schemas.microsoft.com/office/powerpoint/2010/main" val="2114444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dast bild">
    <p:spTree>
      <p:nvGrpSpPr>
        <p:cNvPr id="1" name=""/>
        <p:cNvGrpSpPr/>
        <p:nvPr/>
      </p:nvGrpSpPr>
      <p:grpSpPr>
        <a:xfrm>
          <a:off x="0" y="0"/>
          <a:ext cx="0" cy="0"/>
          <a:chOff x="0" y="0"/>
          <a:chExt cx="0" cy="0"/>
        </a:xfrm>
      </p:grpSpPr>
      <p:sp>
        <p:nvSpPr>
          <p:cNvPr id="7" name="Platshållare för bild 2">
            <a:extLst>
              <a:ext uri="{FF2B5EF4-FFF2-40B4-BE49-F238E27FC236}">
                <a16:creationId xmlns:a16="http://schemas.microsoft.com/office/drawing/2014/main" id="{A8BCD527-64E8-A64E-A996-77F4A8CA74BC}"/>
              </a:ext>
            </a:extLst>
          </p:cNvPr>
          <p:cNvSpPr>
            <a:spLocks noGrp="1"/>
          </p:cNvSpPr>
          <p:nvPr>
            <p:ph type="pic" idx="1" hasCustomPrompt="1"/>
          </p:nvPr>
        </p:nvSpPr>
        <p:spPr>
          <a:xfrm>
            <a:off x="0" y="0"/>
            <a:ext cx="12192000" cy="6264000"/>
          </a:xfrm>
          <a:prstGeom prst="rect">
            <a:avLst/>
          </a:prstGeom>
        </p:spPr>
        <p:txBody>
          <a:bodyPr>
            <a:normAutofit/>
          </a:bodyPr>
          <a:lstStyle>
            <a:lvl1pPr marL="0" marR="0" indent="0" algn="ctr" defTabSz="914400" rtl="0" eaLnBrk="1" fontAlgn="auto" latinLnBrk="0" hangingPunct="1">
              <a:lnSpc>
                <a:spcPct val="100000"/>
              </a:lnSpc>
              <a:spcBef>
                <a:spcPts val="1600"/>
              </a:spcBef>
              <a:spcAft>
                <a:spcPts val="0"/>
              </a:spcAft>
              <a:buClrTx/>
              <a:buSzTx/>
              <a:buFont typeface="Arial" panose="020B0604020202020204" pitchFamily="34" charset="0"/>
              <a:buNone/>
              <a:tabLst/>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600"/>
              </a:spcBef>
              <a:spcAft>
                <a:spcPts val="0"/>
              </a:spcAft>
              <a:buClrTx/>
              <a:buSzTx/>
              <a:buFont typeface="Arial" panose="020B0604020202020204" pitchFamily="34" charset="0"/>
              <a:buNone/>
              <a:tabLst/>
              <a:defRPr/>
            </a:pPr>
            <a:br>
              <a:rPr lang="sv-SE" dirty="0"/>
            </a:br>
            <a:br>
              <a:rPr lang="sv-SE" dirty="0"/>
            </a:br>
            <a:br>
              <a:rPr lang="sv-SE" dirty="0"/>
            </a:br>
            <a:br>
              <a:rPr lang="sv-SE" dirty="0"/>
            </a:br>
            <a:br>
              <a:rPr lang="sv-SE" dirty="0"/>
            </a:br>
            <a:r>
              <a:rPr lang="sv-SE" dirty="0"/>
              <a:t>Klicka på ikonen för att lägga till en bild</a:t>
            </a:r>
          </a:p>
        </p:txBody>
      </p:sp>
      <p:sp>
        <p:nvSpPr>
          <p:cNvPr id="11" name="Platshållare för datum 13">
            <a:extLst>
              <a:ext uri="{FF2B5EF4-FFF2-40B4-BE49-F238E27FC236}">
                <a16:creationId xmlns:a16="http://schemas.microsoft.com/office/drawing/2014/main" id="{55A445F3-71BF-4DBA-80D9-0002D70E08F4}"/>
              </a:ext>
            </a:extLst>
          </p:cNvPr>
          <p:cNvSpPr>
            <a:spLocks noGrp="1"/>
          </p:cNvSpPr>
          <p:nvPr>
            <p:ph type="dt" sz="half" idx="2"/>
          </p:nvPr>
        </p:nvSpPr>
        <p:spPr>
          <a:xfrm>
            <a:off x="247749" y="6633902"/>
            <a:ext cx="2743200" cy="131156"/>
          </a:xfrm>
          <a:prstGeom prst="rect">
            <a:avLst/>
          </a:prstGeom>
        </p:spPr>
        <p:txBody>
          <a:bodyPr vert="horz" lIns="91440" tIns="45720" rIns="91440" bIns="45720" rtlCol="0" anchor="ctr"/>
          <a:lstStyle>
            <a:lvl1pPr algn="l">
              <a:defRPr sz="800">
                <a:solidFill>
                  <a:schemeClr val="tx1">
                    <a:lumMod val="50000"/>
                    <a:lumOff val="50000"/>
                  </a:schemeClr>
                </a:solidFill>
              </a:defRPr>
            </a:lvl1pPr>
          </a:lstStyle>
          <a:p>
            <a:fld id="{A85AEB7F-7106-430E-90A3-1A41CD6E951B}" type="datetimeFigureOut">
              <a:rPr lang="sv-SE" smtClean="0"/>
              <a:pPr/>
              <a:t>2025-08-20</a:t>
            </a:fld>
            <a:endParaRPr lang="sv-SE" dirty="0"/>
          </a:p>
        </p:txBody>
      </p:sp>
      <p:sp>
        <p:nvSpPr>
          <p:cNvPr id="12" name="Platshållare för sidfot 14">
            <a:extLst>
              <a:ext uri="{FF2B5EF4-FFF2-40B4-BE49-F238E27FC236}">
                <a16:creationId xmlns:a16="http://schemas.microsoft.com/office/drawing/2014/main" id="{B22CC8D2-ABE2-45B0-AF0A-2AE0ABCFA9B6}"/>
              </a:ext>
            </a:extLst>
          </p:cNvPr>
          <p:cNvSpPr>
            <a:spLocks noGrp="1"/>
          </p:cNvSpPr>
          <p:nvPr>
            <p:ph type="ftr" sz="quarter" idx="3"/>
          </p:nvPr>
        </p:nvSpPr>
        <p:spPr>
          <a:xfrm>
            <a:off x="247749" y="6514453"/>
            <a:ext cx="2745600" cy="127013"/>
          </a:xfrm>
          <a:prstGeom prst="rect">
            <a:avLst/>
          </a:prstGeom>
        </p:spPr>
        <p:txBody>
          <a:bodyPr vert="horz" lIns="91440" tIns="45720" rIns="91440" bIns="45720" rtlCol="0" anchor="ctr"/>
          <a:lstStyle>
            <a:lvl1pPr algn="l">
              <a:defRPr sz="800" b="1">
                <a:solidFill>
                  <a:schemeClr val="tx1">
                    <a:lumMod val="50000"/>
                    <a:lumOff val="50000"/>
                  </a:schemeClr>
                </a:solidFill>
              </a:defRPr>
            </a:lvl1pPr>
          </a:lstStyle>
          <a:p>
            <a:endParaRPr lang="sv-SE" dirty="0"/>
          </a:p>
        </p:txBody>
      </p:sp>
    </p:spTree>
    <p:extLst>
      <p:ext uri="{BB962C8B-B14F-4D97-AF65-F5344CB8AC3E}">
        <p14:creationId xmlns:p14="http://schemas.microsoft.com/office/powerpoint/2010/main" val="639364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lternativ rubriksida">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186C131-869A-4B29-836B-71D40A0ADD98}"/>
              </a:ext>
            </a:extLst>
          </p:cNvPr>
          <p:cNvSpPr>
            <a:spLocks noGrp="1"/>
          </p:cNvSpPr>
          <p:nvPr>
            <p:ph type="title"/>
          </p:nvPr>
        </p:nvSpPr>
        <p:spPr>
          <a:xfrm>
            <a:off x="960000" y="1152007"/>
            <a:ext cx="10368000" cy="2029507"/>
          </a:xfrm>
        </p:spPr>
        <p:txBody>
          <a:bodyPr anchor="b" anchorCtr="0"/>
          <a:lstStyle>
            <a:lvl1pPr algn="ctr">
              <a:defRPr sz="4800"/>
            </a:lvl1pPr>
          </a:lstStyle>
          <a:p>
            <a:r>
              <a:rPr lang="sv-SE"/>
              <a:t>Klicka här för att ändra format</a:t>
            </a:r>
            <a:endParaRPr lang="sv-SE" dirty="0"/>
          </a:p>
        </p:txBody>
      </p:sp>
      <p:sp>
        <p:nvSpPr>
          <p:cNvPr id="3" name="Platshållare för datum 2">
            <a:extLst>
              <a:ext uri="{FF2B5EF4-FFF2-40B4-BE49-F238E27FC236}">
                <a16:creationId xmlns:a16="http://schemas.microsoft.com/office/drawing/2014/main" id="{19DC14CD-F843-4441-A342-8F2CE6924A56}"/>
              </a:ext>
            </a:extLst>
          </p:cNvPr>
          <p:cNvSpPr>
            <a:spLocks noGrp="1"/>
          </p:cNvSpPr>
          <p:nvPr>
            <p:ph type="dt" sz="half" idx="10"/>
          </p:nvPr>
        </p:nvSpPr>
        <p:spPr/>
        <p:txBody>
          <a:bodyPr/>
          <a:lstStyle/>
          <a:p>
            <a:fld id="{A85AEB7F-7106-430E-90A3-1A41CD6E951B}" type="datetimeFigureOut">
              <a:rPr lang="sv-SE" smtClean="0"/>
              <a:pPr/>
              <a:t>2025-08-20</a:t>
            </a:fld>
            <a:endParaRPr lang="sv-SE" dirty="0"/>
          </a:p>
        </p:txBody>
      </p:sp>
      <p:sp>
        <p:nvSpPr>
          <p:cNvPr id="4" name="Platshållare för sidfot 3">
            <a:extLst>
              <a:ext uri="{FF2B5EF4-FFF2-40B4-BE49-F238E27FC236}">
                <a16:creationId xmlns:a16="http://schemas.microsoft.com/office/drawing/2014/main" id="{8E589A98-7A5D-4E40-BE9C-FC2A1E0F2B85}"/>
              </a:ext>
            </a:extLst>
          </p:cNvPr>
          <p:cNvSpPr>
            <a:spLocks noGrp="1"/>
          </p:cNvSpPr>
          <p:nvPr>
            <p:ph type="ftr" sz="quarter" idx="11"/>
          </p:nvPr>
        </p:nvSpPr>
        <p:spPr/>
        <p:txBody>
          <a:bodyPr/>
          <a:lstStyle/>
          <a:p>
            <a:endParaRPr lang="sv-SE" dirty="0"/>
          </a:p>
        </p:txBody>
      </p:sp>
      <p:sp>
        <p:nvSpPr>
          <p:cNvPr id="7" name="Platshållare för text 6">
            <a:extLst>
              <a:ext uri="{FF2B5EF4-FFF2-40B4-BE49-F238E27FC236}">
                <a16:creationId xmlns:a16="http://schemas.microsoft.com/office/drawing/2014/main" id="{224981D0-9315-4BB0-9881-E4391FC34A45}"/>
              </a:ext>
            </a:extLst>
          </p:cNvPr>
          <p:cNvSpPr>
            <a:spLocks noGrp="1"/>
          </p:cNvSpPr>
          <p:nvPr>
            <p:ph type="body" sz="quarter" idx="14" hasCustomPrompt="1"/>
          </p:nvPr>
        </p:nvSpPr>
        <p:spPr>
          <a:xfrm>
            <a:off x="1551712" y="3429006"/>
            <a:ext cx="9128885" cy="1724891"/>
          </a:xfrm>
        </p:spPr>
        <p:txBody>
          <a:bodyPr/>
          <a:lstStyle>
            <a:lvl1pPr marL="0" indent="0" algn="ctr">
              <a:buNone/>
              <a:defRPr/>
            </a:lvl1pPr>
          </a:lstStyle>
          <a:p>
            <a:pPr lvl="0"/>
            <a:r>
              <a:rPr lang="sv-SE" dirty="0"/>
              <a:t>Klicka här för att lägga till underrubrik</a:t>
            </a:r>
          </a:p>
        </p:txBody>
      </p:sp>
    </p:spTree>
    <p:extLst>
      <p:ext uri="{BB962C8B-B14F-4D97-AF65-F5344CB8AC3E}">
        <p14:creationId xmlns:p14="http://schemas.microsoft.com/office/powerpoint/2010/main" val="187573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ubriksida med egen bild">
    <p:bg>
      <p:bgRef idx="1001">
        <a:schemeClr val="bg2"/>
      </p:bgRef>
    </p:bg>
    <p:spTree>
      <p:nvGrpSpPr>
        <p:cNvPr id="1" name=""/>
        <p:cNvGrpSpPr/>
        <p:nvPr/>
      </p:nvGrpSpPr>
      <p:grpSpPr>
        <a:xfrm>
          <a:off x="0" y="0"/>
          <a:ext cx="0" cy="0"/>
          <a:chOff x="0" y="0"/>
          <a:chExt cx="0" cy="0"/>
        </a:xfrm>
      </p:grpSpPr>
      <p:sp>
        <p:nvSpPr>
          <p:cNvPr id="7" name="Platshållare för bild 2">
            <a:extLst>
              <a:ext uri="{FF2B5EF4-FFF2-40B4-BE49-F238E27FC236}">
                <a16:creationId xmlns:a16="http://schemas.microsoft.com/office/drawing/2014/main" id="{A8BCD527-64E8-A64E-A996-77F4A8CA74BC}"/>
              </a:ext>
            </a:extLst>
          </p:cNvPr>
          <p:cNvSpPr>
            <a:spLocks noGrp="1"/>
          </p:cNvSpPr>
          <p:nvPr>
            <p:ph type="pic" idx="1" hasCustomPrompt="1"/>
          </p:nvPr>
        </p:nvSpPr>
        <p:spPr>
          <a:xfrm>
            <a:off x="0" y="0"/>
            <a:ext cx="12192000" cy="6264000"/>
          </a:xfrm>
          <a:prstGeom prst="rect">
            <a:avLst/>
          </a:prstGeom>
        </p:spPr>
        <p:txBody>
          <a:bodyPr>
            <a:normAutofit/>
          </a:bodyPr>
          <a:lstStyle>
            <a:lvl1pPr marL="0" marR="0" indent="0" algn="ctr" defTabSz="914400" rtl="0" eaLnBrk="1" fontAlgn="auto" latinLnBrk="0" hangingPunct="1">
              <a:lnSpc>
                <a:spcPct val="100000"/>
              </a:lnSpc>
              <a:spcBef>
                <a:spcPts val="1600"/>
              </a:spcBef>
              <a:spcAft>
                <a:spcPts val="0"/>
              </a:spcAft>
              <a:buClrTx/>
              <a:buSzTx/>
              <a:buFont typeface="Arial" panose="020B0604020202020204" pitchFamily="34" charset="0"/>
              <a:buNone/>
              <a:tabLst/>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1" fontAlgn="auto" latinLnBrk="0" hangingPunct="1">
              <a:lnSpc>
                <a:spcPct val="100000"/>
              </a:lnSpc>
              <a:spcBef>
                <a:spcPts val="1600"/>
              </a:spcBef>
              <a:spcAft>
                <a:spcPts val="0"/>
              </a:spcAft>
              <a:buClrTx/>
              <a:buSzTx/>
              <a:buFont typeface="Arial" panose="020B0604020202020204" pitchFamily="34" charset="0"/>
              <a:buNone/>
              <a:tabLst/>
              <a:defRPr/>
            </a:pPr>
            <a:br>
              <a:rPr lang="sv-SE" dirty="0"/>
            </a:br>
            <a:br>
              <a:rPr lang="sv-SE" dirty="0"/>
            </a:br>
            <a:br>
              <a:rPr lang="sv-SE" dirty="0"/>
            </a:br>
            <a:br>
              <a:rPr lang="sv-SE" dirty="0"/>
            </a:br>
            <a:br>
              <a:rPr lang="sv-SE" dirty="0"/>
            </a:br>
            <a:br>
              <a:rPr lang="sv-SE" dirty="0"/>
            </a:br>
            <a:br>
              <a:rPr lang="sv-SE" dirty="0"/>
            </a:br>
            <a:r>
              <a:rPr lang="sv-SE" dirty="0"/>
              <a:t>Klicka på ikonen för att lägga till en bild</a:t>
            </a:r>
          </a:p>
        </p:txBody>
      </p:sp>
      <p:sp>
        <p:nvSpPr>
          <p:cNvPr id="11" name="Platshållare för datum 13">
            <a:extLst>
              <a:ext uri="{FF2B5EF4-FFF2-40B4-BE49-F238E27FC236}">
                <a16:creationId xmlns:a16="http://schemas.microsoft.com/office/drawing/2014/main" id="{55A445F3-71BF-4DBA-80D9-0002D70E08F4}"/>
              </a:ext>
            </a:extLst>
          </p:cNvPr>
          <p:cNvSpPr>
            <a:spLocks noGrp="1"/>
          </p:cNvSpPr>
          <p:nvPr>
            <p:ph type="dt" sz="half" idx="2"/>
          </p:nvPr>
        </p:nvSpPr>
        <p:spPr>
          <a:xfrm>
            <a:off x="247749" y="6633902"/>
            <a:ext cx="2743200" cy="131156"/>
          </a:xfrm>
          <a:prstGeom prst="rect">
            <a:avLst/>
          </a:prstGeom>
        </p:spPr>
        <p:txBody>
          <a:bodyPr vert="horz" lIns="91440" tIns="45720" rIns="91440" bIns="45720" rtlCol="0" anchor="ctr"/>
          <a:lstStyle>
            <a:lvl1pPr algn="l">
              <a:defRPr sz="800">
                <a:solidFill>
                  <a:schemeClr val="tx1">
                    <a:lumMod val="50000"/>
                    <a:lumOff val="50000"/>
                  </a:schemeClr>
                </a:solidFill>
              </a:defRPr>
            </a:lvl1pPr>
          </a:lstStyle>
          <a:p>
            <a:fld id="{A85AEB7F-7106-430E-90A3-1A41CD6E951B}" type="datetimeFigureOut">
              <a:rPr lang="sv-SE" smtClean="0"/>
              <a:pPr/>
              <a:t>2025-08-20</a:t>
            </a:fld>
            <a:endParaRPr lang="sv-SE" dirty="0"/>
          </a:p>
        </p:txBody>
      </p:sp>
      <p:sp>
        <p:nvSpPr>
          <p:cNvPr id="12" name="Platshållare för sidfot 14">
            <a:extLst>
              <a:ext uri="{FF2B5EF4-FFF2-40B4-BE49-F238E27FC236}">
                <a16:creationId xmlns:a16="http://schemas.microsoft.com/office/drawing/2014/main" id="{B22CC8D2-ABE2-45B0-AF0A-2AE0ABCFA9B6}"/>
              </a:ext>
            </a:extLst>
          </p:cNvPr>
          <p:cNvSpPr>
            <a:spLocks noGrp="1"/>
          </p:cNvSpPr>
          <p:nvPr>
            <p:ph type="ftr" sz="quarter" idx="3"/>
          </p:nvPr>
        </p:nvSpPr>
        <p:spPr>
          <a:xfrm>
            <a:off x="247749" y="6514453"/>
            <a:ext cx="2745600" cy="127013"/>
          </a:xfrm>
          <a:prstGeom prst="rect">
            <a:avLst/>
          </a:prstGeom>
        </p:spPr>
        <p:txBody>
          <a:bodyPr vert="horz" lIns="91440" tIns="45720" rIns="91440" bIns="45720" rtlCol="0" anchor="ctr"/>
          <a:lstStyle>
            <a:lvl1pPr algn="l">
              <a:defRPr sz="800" b="1">
                <a:solidFill>
                  <a:schemeClr val="tx1">
                    <a:lumMod val="50000"/>
                    <a:lumOff val="50000"/>
                  </a:schemeClr>
                </a:solidFill>
              </a:defRPr>
            </a:lvl1pPr>
          </a:lstStyle>
          <a:p>
            <a:endParaRPr lang="sv-SE" dirty="0"/>
          </a:p>
        </p:txBody>
      </p:sp>
      <p:sp>
        <p:nvSpPr>
          <p:cNvPr id="2" name="Rubrik 1">
            <a:extLst>
              <a:ext uri="{FF2B5EF4-FFF2-40B4-BE49-F238E27FC236}">
                <a16:creationId xmlns:a16="http://schemas.microsoft.com/office/drawing/2014/main" id="{7DE352D4-B5D8-430B-AB05-30A919E095EE}"/>
              </a:ext>
            </a:extLst>
          </p:cNvPr>
          <p:cNvSpPr>
            <a:spLocks noGrp="1"/>
          </p:cNvSpPr>
          <p:nvPr>
            <p:ph type="title"/>
          </p:nvPr>
        </p:nvSpPr>
        <p:spPr>
          <a:xfrm>
            <a:off x="960000" y="1728000"/>
            <a:ext cx="10368000" cy="1188000"/>
          </a:xfrm>
        </p:spPr>
        <p:txBody>
          <a:bodyPr/>
          <a:lstStyle>
            <a:lvl1pPr algn="ctr">
              <a:defRPr>
                <a:solidFill>
                  <a:schemeClr val="bg1"/>
                </a:solidFill>
              </a:defRPr>
            </a:lvl1pPr>
          </a:lstStyle>
          <a:p>
            <a:r>
              <a:rPr lang="sv-SE"/>
              <a:t>Klicka här för att ändra format</a:t>
            </a:r>
            <a:endParaRPr lang="sv-SE" dirty="0"/>
          </a:p>
        </p:txBody>
      </p:sp>
    </p:spTree>
    <p:extLst>
      <p:ext uri="{BB962C8B-B14F-4D97-AF65-F5344CB8AC3E}">
        <p14:creationId xmlns:p14="http://schemas.microsoft.com/office/powerpoint/2010/main" val="77059206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10F76C48-8580-49A5-9747-E11399A74BD1}"/>
              </a:ext>
            </a:extLst>
          </p:cNvPr>
          <p:cNvSpPr/>
          <p:nvPr userDrawn="1"/>
        </p:nvSpPr>
        <p:spPr>
          <a:xfrm>
            <a:off x="0" y="6275671"/>
            <a:ext cx="12192000" cy="585000"/>
          </a:xfrm>
          <a:prstGeom prst="rect">
            <a:avLst/>
          </a:prstGeom>
          <a:solidFill>
            <a:schemeClr val="bg2"/>
          </a:solidFill>
          <a:ln>
            <a:noFill/>
          </a:ln>
          <a:effectLst/>
        </p:spPr>
        <p:style>
          <a:lnRef idx="0">
            <a:schemeClr val="accent2"/>
          </a:lnRef>
          <a:fillRef idx="3">
            <a:schemeClr val="accent2"/>
          </a:fillRef>
          <a:effectRef idx="3">
            <a:schemeClr val="accent2"/>
          </a:effectRef>
          <a:fontRef idx="minor">
            <a:schemeClr val="lt1"/>
          </a:fontRef>
        </p:style>
        <p:txBody>
          <a:bodyPr rtlCol="0" anchor="ctr"/>
          <a:lstStyle/>
          <a:p>
            <a:pPr algn="ctr"/>
            <a:endParaRPr lang="sv-SE" sz="1800" dirty="0"/>
          </a:p>
        </p:txBody>
      </p:sp>
      <p:pic>
        <p:nvPicPr>
          <p:cNvPr id="3" name="Bildobjekt 2">
            <a:extLst>
              <a:ext uri="{FF2B5EF4-FFF2-40B4-BE49-F238E27FC236}">
                <a16:creationId xmlns:a16="http://schemas.microsoft.com/office/drawing/2014/main" id="{697A20AB-C71F-4CF3-BCDA-CD59F6B2709D}"/>
              </a:ext>
            </a:extLst>
          </p:cNvPr>
          <p:cNvPicPr>
            <a:picLocks noChangeAspect="1"/>
          </p:cNvPicPr>
          <p:nvPr userDrawn="1"/>
        </p:nvPicPr>
        <p:blipFill>
          <a:blip r:embed="rId11"/>
          <a:stretch>
            <a:fillRect/>
          </a:stretch>
        </p:blipFill>
        <p:spPr>
          <a:xfrm>
            <a:off x="9435256" y="6444863"/>
            <a:ext cx="2476500" cy="312039"/>
          </a:xfrm>
          <a:prstGeom prst="rect">
            <a:avLst/>
          </a:prstGeom>
        </p:spPr>
      </p:pic>
      <p:sp>
        <p:nvSpPr>
          <p:cNvPr id="12" name="Platshållare för rubrik 11">
            <a:extLst>
              <a:ext uri="{FF2B5EF4-FFF2-40B4-BE49-F238E27FC236}">
                <a16:creationId xmlns:a16="http://schemas.microsoft.com/office/drawing/2014/main" id="{69CA50C0-C464-4F06-8E5B-5295CFD3B7C5}"/>
              </a:ext>
            </a:extLst>
          </p:cNvPr>
          <p:cNvSpPr>
            <a:spLocks noGrp="1"/>
          </p:cNvSpPr>
          <p:nvPr>
            <p:ph type="title"/>
          </p:nvPr>
        </p:nvSpPr>
        <p:spPr>
          <a:xfrm>
            <a:off x="838200" y="561607"/>
            <a:ext cx="10515600" cy="1325563"/>
          </a:xfrm>
          <a:prstGeom prst="rect">
            <a:avLst/>
          </a:prstGeom>
        </p:spPr>
        <p:txBody>
          <a:bodyPr vert="horz" lIns="91440" tIns="45720" rIns="91440" bIns="45720" rtlCol="0" anchor="t" anchorCtr="0">
            <a:noAutofit/>
          </a:bodyPr>
          <a:lstStyle/>
          <a:p>
            <a:r>
              <a:rPr lang="sv-SE" dirty="0"/>
              <a:t>Klicka här för att ändra mall för rubrikformat</a:t>
            </a:r>
          </a:p>
        </p:txBody>
      </p:sp>
      <p:sp>
        <p:nvSpPr>
          <p:cNvPr id="13" name="Platshållare för text 12">
            <a:extLst>
              <a:ext uri="{FF2B5EF4-FFF2-40B4-BE49-F238E27FC236}">
                <a16:creationId xmlns:a16="http://schemas.microsoft.com/office/drawing/2014/main" id="{FE9BD0A9-3BE9-46F0-85AA-C80B94CC8A97}"/>
              </a:ext>
            </a:extLst>
          </p:cNvPr>
          <p:cNvSpPr>
            <a:spLocks noGrp="1"/>
          </p:cNvSpPr>
          <p:nvPr>
            <p:ph type="body" idx="1"/>
          </p:nvPr>
        </p:nvSpPr>
        <p:spPr>
          <a:xfrm>
            <a:off x="838200" y="2088000"/>
            <a:ext cx="10515600" cy="3852000"/>
          </a:xfrm>
          <a:prstGeom prst="rect">
            <a:avLst/>
          </a:prstGeom>
        </p:spPr>
        <p:txBody>
          <a:bodyPr vert="horz" lIns="91440" tIns="45720" rIns="91440" bIns="45720" rtlCol="0">
            <a:no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
        <p:nvSpPr>
          <p:cNvPr id="14" name="Platshållare för datum 13">
            <a:extLst>
              <a:ext uri="{FF2B5EF4-FFF2-40B4-BE49-F238E27FC236}">
                <a16:creationId xmlns:a16="http://schemas.microsoft.com/office/drawing/2014/main" id="{F5DD3677-9591-42D8-8D25-12B76FA378CD}"/>
              </a:ext>
            </a:extLst>
          </p:cNvPr>
          <p:cNvSpPr>
            <a:spLocks noGrp="1"/>
          </p:cNvSpPr>
          <p:nvPr>
            <p:ph type="dt" sz="half" idx="2"/>
          </p:nvPr>
        </p:nvSpPr>
        <p:spPr>
          <a:xfrm>
            <a:off x="247749" y="6595402"/>
            <a:ext cx="2743200" cy="131156"/>
          </a:xfrm>
          <a:prstGeom prst="rect">
            <a:avLst/>
          </a:prstGeom>
        </p:spPr>
        <p:txBody>
          <a:bodyPr vert="horz" lIns="91440" tIns="45720" rIns="91440" bIns="45720" rtlCol="0" anchor="ctr"/>
          <a:lstStyle>
            <a:lvl1pPr algn="l">
              <a:defRPr sz="800">
                <a:solidFill>
                  <a:schemeClr val="tx1">
                    <a:lumMod val="50000"/>
                    <a:lumOff val="50000"/>
                  </a:schemeClr>
                </a:solidFill>
              </a:defRPr>
            </a:lvl1pPr>
          </a:lstStyle>
          <a:p>
            <a:fld id="{A85AEB7F-7106-430E-90A3-1A41CD6E951B}" type="datetimeFigureOut">
              <a:rPr lang="sv-SE" smtClean="0"/>
              <a:pPr/>
              <a:t>2025-08-20</a:t>
            </a:fld>
            <a:endParaRPr lang="sv-SE" dirty="0"/>
          </a:p>
        </p:txBody>
      </p:sp>
      <p:sp>
        <p:nvSpPr>
          <p:cNvPr id="15" name="Platshållare för sidfot 14">
            <a:extLst>
              <a:ext uri="{FF2B5EF4-FFF2-40B4-BE49-F238E27FC236}">
                <a16:creationId xmlns:a16="http://schemas.microsoft.com/office/drawing/2014/main" id="{7507EE88-1A2B-4B4C-BBEE-158B2531090D}"/>
              </a:ext>
            </a:extLst>
          </p:cNvPr>
          <p:cNvSpPr>
            <a:spLocks noGrp="1"/>
          </p:cNvSpPr>
          <p:nvPr>
            <p:ph type="ftr" sz="quarter" idx="3"/>
          </p:nvPr>
        </p:nvSpPr>
        <p:spPr>
          <a:xfrm>
            <a:off x="247749" y="6475953"/>
            <a:ext cx="2745600" cy="127013"/>
          </a:xfrm>
          <a:prstGeom prst="rect">
            <a:avLst/>
          </a:prstGeom>
        </p:spPr>
        <p:txBody>
          <a:bodyPr vert="horz" lIns="91440" tIns="45720" rIns="91440" bIns="45720" rtlCol="0" anchor="ctr"/>
          <a:lstStyle>
            <a:lvl1pPr algn="l">
              <a:defRPr sz="800" b="1">
                <a:solidFill>
                  <a:schemeClr val="tx1">
                    <a:lumMod val="50000"/>
                    <a:lumOff val="50000"/>
                  </a:schemeClr>
                </a:solidFill>
              </a:defRPr>
            </a:lvl1pPr>
          </a:lstStyle>
          <a:p>
            <a:endParaRPr lang="sv-SE" dirty="0"/>
          </a:p>
        </p:txBody>
      </p:sp>
    </p:spTree>
    <p:extLst>
      <p:ext uri="{BB962C8B-B14F-4D97-AF65-F5344CB8AC3E}">
        <p14:creationId xmlns:p14="http://schemas.microsoft.com/office/powerpoint/2010/main" val="2421255288"/>
      </p:ext>
    </p:extLst>
  </p:cSld>
  <p:clrMap bg1="lt1" tx1="dk1" bg2="lt2" tx2="dk2" accent1="accent1" accent2="accent2" accent3="accent3" accent4="accent4" accent5="accent5" accent6="accent6" hlink="hlink" folHlink="folHlink"/>
  <p:sldLayoutIdLst>
    <p:sldLayoutId id="2147483678" r:id="rId1"/>
    <p:sldLayoutId id="2147483696" r:id="rId2"/>
    <p:sldLayoutId id="2147483687" r:id="rId3"/>
    <p:sldLayoutId id="2147483697" r:id="rId4"/>
    <p:sldLayoutId id="2147483698" r:id="rId5"/>
    <p:sldLayoutId id="2147483699" r:id="rId6"/>
    <p:sldLayoutId id="2147483693" r:id="rId7"/>
    <p:sldLayoutId id="2147483700" r:id="rId8"/>
    <p:sldLayoutId id="2147483694" r:id="rId9"/>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88000" indent="-288000" algn="l" defTabSz="914400" rtl="0" eaLnBrk="1" latinLnBrk="0" hangingPunct="1">
        <a:lnSpc>
          <a:spcPct val="100000"/>
        </a:lnSpc>
        <a:spcBef>
          <a:spcPts val="1600"/>
        </a:spcBef>
        <a:buFont typeface="Arial" panose="020B0604020202020204" pitchFamily="34" charset="0"/>
        <a:buChar char="•"/>
        <a:defRPr sz="2400" kern="1200">
          <a:solidFill>
            <a:schemeClr val="tx1"/>
          </a:solidFill>
          <a:latin typeface="+mj-lt"/>
          <a:ea typeface="+mn-ea"/>
          <a:cs typeface="+mn-cs"/>
        </a:defRPr>
      </a:lvl1pPr>
      <a:lvl2pPr marL="576000" indent="-288000" algn="l" defTabSz="914400" rtl="0" eaLnBrk="1" latinLnBrk="0" hangingPunct="1">
        <a:lnSpc>
          <a:spcPct val="100000"/>
        </a:lnSpc>
        <a:spcBef>
          <a:spcPts val="1600"/>
        </a:spcBef>
        <a:buFont typeface="Arial" panose="020B0604020202020204" pitchFamily="34" charset="0"/>
        <a:buChar char="•"/>
        <a:defRPr sz="2000" kern="1200">
          <a:solidFill>
            <a:schemeClr val="tx1"/>
          </a:solidFill>
          <a:latin typeface="+mj-lt"/>
          <a:ea typeface="+mn-ea"/>
          <a:cs typeface="+mn-cs"/>
        </a:defRPr>
      </a:lvl2pPr>
      <a:lvl3pPr marL="864000" indent="-288000" algn="l" defTabSz="914400" rtl="0" eaLnBrk="1" latinLnBrk="0" hangingPunct="1">
        <a:lnSpc>
          <a:spcPct val="100000"/>
        </a:lnSpc>
        <a:spcBef>
          <a:spcPts val="1600"/>
        </a:spcBef>
        <a:buFont typeface="Arial" panose="020B0604020202020204" pitchFamily="34" charset="0"/>
        <a:buChar char="•"/>
        <a:defRPr sz="1800" kern="1200">
          <a:solidFill>
            <a:schemeClr val="tx1"/>
          </a:solidFill>
          <a:latin typeface="+mj-lt"/>
          <a:ea typeface="+mn-ea"/>
          <a:cs typeface="+mn-cs"/>
        </a:defRPr>
      </a:lvl3pPr>
      <a:lvl4pPr marL="1152000" indent="-288000" algn="l" defTabSz="914400" rtl="0" eaLnBrk="1" latinLnBrk="0" hangingPunct="1">
        <a:lnSpc>
          <a:spcPct val="100000"/>
        </a:lnSpc>
        <a:spcBef>
          <a:spcPts val="1600"/>
        </a:spcBef>
        <a:buFont typeface="Arial" panose="020B0604020202020204" pitchFamily="34" charset="0"/>
        <a:buChar char="•"/>
        <a:defRPr sz="1600" kern="1200">
          <a:solidFill>
            <a:schemeClr val="tx1"/>
          </a:solidFill>
          <a:latin typeface="+mj-lt"/>
          <a:ea typeface="+mn-ea"/>
          <a:cs typeface="+mn-cs"/>
        </a:defRPr>
      </a:lvl4pPr>
      <a:lvl5pPr marL="1440000" indent="-288000" algn="l" defTabSz="914400" rtl="0" eaLnBrk="1" latinLnBrk="0" hangingPunct="1">
        <a:lnSpc>
          <a:spcPct val="100000"/>
        </a:lnSpc>
        <a:spcBef>
          <a:spcPts val="1600"/>
        </a:spcBef>
        <a:buFont typeface="Arial" panose="020B0604020202020204" pitchFamily="34" charset="0"/>
        <a:buChar char="•"/>
        <a:defRPr sz="16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Information om lönerevision 2025</a:t>
            </a:r>
          </a:p>
        </p:txBody>
      </p:sp>
    </p:spTree>
    <p:extLst>
      <p:ext uri="{BB962C8B-B14F-4D97-AF65-F5344CB8AC3E}">
        <p14:creationId xmlns:p14="http://schemas.microsoft.com/office/powerpoint/2010/main" val="27240292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latshållare för bild 2"/>
          <p:cNvPicPr>
            <a:picLocks noGrp="1" noChangeAspect="1"/>
          </p:cNvPicPr>
          <p:nvPr>
            <p:ph type="pic" idx="1"/>
          </p:nvPr>
        </p:nvPicPr>
        <p:blipFill>
          <a:blip r:embed="rId3">
            <a:extLst>
              <a:ext uri="{28A0092B-C50C-407E-A947-70E740481C1C}">
                <a14:useLocalDpi xmlns:a14="http://schemas.microsoft.com/office/drawing/2010/main" val="0"/>
              </a:ext>
            </a:extLst>
          </a:blip>
          <a:srcRect t="2924" b="2924"/>
          <a:stretch>
            <a:fillRect/>
          </a:stretch>
        </p:blipFill>
        <p:spPr>
          <a:prstGeom prst="rect">
            <a:avLst/>
          </a:prstGeom>
        </p:spPr>
      </p:pic>
      <p:sp>
        <p:nvSpPr>
          <p:cNvPr id="4" name="textruta 3"/>
          <p:cNvSpPr txBox="1"/>
          <p:nvPr/>
        </p:nvSpPr>
        <p:spPr>
          <a:xfrm>
            <a:off x="402608" y="1374711"/>
            <a:ext cx="7990765" cy="5386090"/>
          </a:xfrm>
          <a:prstGeom prst="rect">
            <a:avLst/>
          </a:prstGeom>
          <a:noFill/>
        </p:spPr>
        <p:txBody>
          <a:bodyPr wrap="square" rtlCol="0">
            <a:spAutoFit/>
          </a:bodyPr>
          <a:lstStyle/>
          <a:p>
            <a:pPr marL="288000" indent="-288000">
              <a:spcBef>
                <a:spcPts val="1600"/>
              </a:spcBef>
              <a:buFont typeface="Arial" panose="020B0604020202020204" pitchFamily="34" charset="0"/>
              <a:buChar char="•"/>
            </a:pPr>
            <a:r>
              <a:rPr lang="sv-SE" sz="2400" dirty="0">
                <a:latin typeface="+mj-lt"/>
              </a:rPr>
              <a:t>Bidrar till egen och andras arbetsglädje – vi är varandras arbetsmiljö</a:t>
            </a:r>
          </a:p>
          <a:p>
            <a:pPr marL="288000" indent="-288000">
              <a:spcBef>
                <a:spcPts val="1600"/>
              </a:spcBef>
              <a:buFont typeface="Arial" panose="020B0604020202020204" pitchFamily="34" charset="0"/>
              <a:buChar char="•"/>
            </a:pPr>
            <a:r>
              <a:rPr lang="sv-SE" sz="2400" dirty="0">
                <a:latin typeface="+mj-lt"/>
              </a:rPr>
              <a:t>Delar med sig av sin kompetens</a:t>
            </a:r>
          </a:p>
          <a:p>
            <a:pPr marL="288000" indent="-288000">
              <a:spcBef>
                <a:spcPts val="1600"/>
              </a:spcBef>
              <a:buFont typeface="Arial" panose="020B0604020202020204" pitchFamily="34" charset="0"/>
              <a:buChar char="•"/>
            </a:pPr>
            <a:r>
              <a:rPr lang="sv-SE" sz="2400" dirty="0">
                <a:latin typeface="+mj-lt"/>
              </a:rPr>
              <a:t>Tar ansvar för verksamheten</a:t>
            </a:r>
          </a:p>
          <a:p>
            <a:pPr marL="288000" indent="-288000">
              <a:spcBef>
                <a:spcPts val="1600"/>
              </a:spcBef>
              <a:buFont typeface="Arial" panose="020B0604020202020204" pitchFamily="34" charset="0"/>
              <a:buChar char="•"/>
            </a:pPr>
            <a:r>
              <a:rPr lang="sv-SE" sz="2400" dirty="0">
                <a:latin typeface="+mj-lt"/>
              </a:rPr>
              <a:t>Kommer med förslag på hur saker kan göras ännu bättre, är lösningsorienterad</a:t>
            </a:r>
          </a:p>
          <a:p>
            <a:pPr marL="288000" indent="-288000">
              <a:spcBef>
                <a:spcPts val="1600"/>
              </a:spcBef>
              <a:buFont typeface="Arial" panose="020B0604020202020204" pitchFamily="34" charset="0"/>
              <a:buChar char="•"/>
            </a:pPr>
            <a:r>
              <a:rPr lang="sv-SE" sz="2400" dirty="0">
                <a:latin typeface="+mj-lt"/>
              </a:rPr>
              <a:t>Aktivt söker information för att klara av sitt uppdrag</a:t>
            </a:r>
          </a:p>
          <a:p>
            <a:pPr marL="288000" indent="-288000">
              <a:spcBef>
                <a:spcPts val="1600"/>
              </a:spcBef>
              <a:buFont typeface="Arial" panose="020B0604020202020204" pitchFamily="34" charset="0"/>
              <a:buChar char="•"/>
            </a:pPr>
            <a:r>
              <a:rPr lang="sv-SE" sz="2400" dirty="0">
                <a:latin typeface="+mj-lt"/>
              </a:rPr>
              <a:t>Är beredd att pröva nya sätt att göra saker</a:t>
            </a:r>
          </a:p>
          <a:p>
            <a:pPr marL="288000" indent="-288000">
              <a:spcBef>
                <a:spcPts val="1600"/>
              </a:spcBef>
              <a:buFont typeface="Arial" panose="020B0604020202020204" pitchFamily="34" charset="0"/>
              <a:buChar char="•"/>
            </a:pPr>
            <a:r>
              <a:rPr lang="sv-SE" sz="2400" dirty="0">
                <a:latin typeface="+mj-lt"/>
              </a:rPr>
              <a:t>Ger och söker återkoppling för att utveckla varandra och verksamheten</a:t>
            </a:r>
          </a:p>
          <a:p>
            <a:endParaRPr lang="sv-SE" sz="2400" dirty="0">
              <a:latin typeface="+mj-lt"/>
            </a:endParaRPr>
          </a:p>
        </p:txBody>
      </p:sp>
      <p:sp>
        <p:nvSpPr>
          <p:cNvPr id="5" name="textruta 4"/>
          <p:cNvSpPr txBox="1"/>
          <p:nvPr/>
        </p:nvSpPr>
        <p:spPr>
          <a:xfrm>
            <a:off x="402608" y="299074"/>
            <a:ext cx="12487702" cy="1200329"/>
          </a:xfrm>
          <a:prstGeom prst="rect">
            <a:avLst/>
          </a:prstGeom>
          <a:noFill/>
        </p:spPr>
        <p:txBody>
          <a:bodyPr wrap="square" rtlCol="0">
            <a:spAutoFit/>
          </a:bodyPr>
          <a:lstStyle/>
          <a:p>
            <a:r>
              <a:rPr lang="sv-SE" sz="3600" dirty="0">
                <a:latin typeface="+mj-lt"/>
              </a:rPr>
              <a:t>Jag utför mitt uppdrag med engagemang och utvecklar verksamheten</a:t>
            </a:r>
          </a:p>
        </p:txBody>
      </p:sp>
    </p:spTree>
    <p:extLst>
      <p:ext uri="{BB962C8B-B14F-4D97-AF65-F5344CB8AC3E}">
        <p14:creationId xmlns:p14="http://schemas.microsoft.com/office/powerpoint/2010/main" val="2809797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latshållare för bild 2"/>
          <p:cNvPicPr>
            <a:picLocks noGrp="1" noChangeAspect="1"/>
          </p:cNvPicPr>
          <p:nvPr>
            <p:ph type="pic" idx="1"/>
          </p:nvPr>
        </p:nvPicPr>
        <p:blipFill>
          <a:blip r:embed="rId3">
            <a:extLst>
              <a:ext uri="{28A0092B-C50C-407E-A947-70E740481C1C}">
                <a14:useLocalDpi xmlns:a14="http://schemas.microsoft.com/office/drawing/2010/main" val="0"/>
              </a:ext>
            </a:extLst>
          </a:blip>
          <a:srcRect t="2924" b="2924"/>
          <a:stretch>
            <a:fillRect/>
          </a:stretch>
        </p:blipFill>
        <p:spPr>
          <a:prstGeom prst="rect">
            <a:avLst/>
          </a:prstGeom>
        </p:spPr>
      </p:pic>
      <p:sp>
        <p:nvSpPr>
          <p:cNvPr id="4" name="textruta 3"/>
          <p:cNvSpPr txBox="1"/>
          <p:nvPr/>
        </p:nvSpPr>
        <p:spPr>
          <a:xfrm>
            <a:off x="402608" y="945405"/>
            <a:ext cx="7622276" cy="5386090"/>
          </a:xfrm>
          <a:prstGeom prst="rect">
            <a:avLst/>
          </a:prstGeom>
          <a:noFill/>
        </p:spPr>
        <p:txBody>
          <a:bodyPr wrap="square" rtlCol="0">
            <a:spAutoFit/>
          </a:bodyPr>
          <a:lstStyle/>
          <a:p>
            <a:pPr marL="288000" indent="-288000">
              <a:spcBef>
                <a:spcPts val="1600"/>
              </a:spcBef>
              <a:buFont typeface="Arial" panose="020B0604020202020204" pitchFamily="34" charset="0"/>
              <a:buChar char="•"/>
            </a:pPr>
            <a:r>
              <a:rPr lang="sv-SE" sz="2400" dirty="0">
                <a:latin typeface="+mj-lt"/>
              </a:rPr>
              <a:t>Tar ansvar för sitt individuella uppdrag och även för gruppens gemensamma mål och resultat</a:t>
            </a:r>
          </a:p>
          <a:p>
            <a:pPr marL="288000" indent="-288000">
              <a:spcBef>
                <a:spcPts val="1600"/>
              </a:spcBef>
              <a:buFont typeface="Arial" panose="020B0604020202020204" pitchFamily="34" charset="0"/>
              <a:buChar char="•"/>
            </a:pPr>
            <a:r>
              <a:rPr lang="sv-SE" sz="2400" dirty="0">
                <a:latin typeface="+mj-lt"/>
              </a:rPr>
              <a:t>Tar ansvar för att lära sig nya saker och utvecklas i sitt arbete</a:t>
            </a:r>
          </a:p>
          <a:p>
            <a:pPr marL="288000" indent="-288000">
              <a:spcBef>
                <a:spcPts val="1600"/>
              </a:spcBef>
              <a:buFont typeface="Arial" panose="020B0604020202020204" pitchFamily="34" charset="0"/>
              <a:buChar char="•"/>
            </a:pPr>
            <a:r>
              <a:rPr lang="sv-SE" sz="2400" dirty="0">
                <a:latin typeface="+mj-lt"/>
              </a:rPr>
              <a:t>Har självkännedom</a:t>
            </a:r>
          </a:p>
          <a:p>
            <a:pPr marL="288000" indent="-288000">
              <a:spcBef>
                <a:spcPts val="1600"/>
              </a:spcBef>
              <a:buFont typeface="Arial" panose="020B0604020202020204" pitchFamily="34" charset="0"/>
              <a:buChar char="•"/>
            </a:pPr>
            <a:r>
              <a:rPr lang="sv-SE" sz="2400" dirty="0">
                <a:latin typeface="+mj-lt"/>
              </a:rPr>
              <a:t>Når uppställda mål inom en fastställd tid</a:t>
            </a:r>
          </a:p>
          <a:p>
            <a:pPr marL="288000" indent="-288000">
              <a:spcBef>
                <a:spcPts val="1600"/>
              </a:spcBef>
              <a:buFont typeface="Arial" panose="020B0604020202020204" pitchFamily="34" charset="0"/>
              <a:buChar char="•"/>
            </a:pPr>
            <a:r>
              <a:rPr lang="sv-SE" sz="2400" dirty="0">
                <a:latin typeface="+mj-lt"/>
              </a:rPr>
              <a:t>Åstadkommer kvalitet i de utförda arbetsuppgifterna</a:t>
            </a:r>
          </a:p>
          <a:p>
            <a:pPr marL="288000" indent="-288000">
              <a:spcBef>
                <a:spcPts val="1600"/>
              </a:spcBef>
              <a:buFont typeface="Arial" panose="020B0604020202020204" pitchFamily="34" charset="0"/>
              <a:buChar char="•"/>
            </a:pPr>
            <a:r>
              <a:rPr lang="sv-SE" sz="2400" dirty="0">
                <a:latin typeface="+mj-lt"/>
              </a:rPr>
              <a:t>Tar självständigt ansvar</a:t>
            </a:r>
          </a:p>
          <a:p>
            <a:pPr marL="288000" indent="-288000">
              <a:spcBef>
                <a:spcPts val="1600"/>
              </a:spcBef>
              <a:buFont typeface="Arial" panose="020B0604020202020204" pitchFamily="34" charset="0"/>
              <a:buChar char="•"/>
            </a:pPr>
            <a:r>
              <a:rPr lang="sv-SE" sz="2400" dirty="0">
                <a:latin typeface="+mj-lt"/>
              </a:rPr>
              <a:t>Använder våra resurser på ett effektivt och ansvarsfullt sätt</a:t>
            </a:r>
          </a:p>
          <a:p>
            <a:endParaRPr lang="sv-SE" sz="2400" dirty="0">
              <a:latin typeface="+mj-lt"/>
            </a:endParaRPr>
          </a:p>
        </p:txBody>
      </p:sp>
      <p:sp>
        <p:nvSpPr>
          <p:cNvPr id="5" name="textruta 4"/>
          <p:cNvSpPr txBox="1"/>
          <p:nvPr/>
        </p:nvSpPr>
        <p:spPr>
          <a:xfrm>
            <a:off x="402608" y="299074"/>
            <a:ext cx="12487702" cy="646331"/>
          </a:xfrm>
          <a:prstGeom prst="rect">
            <a:avLst/>
          </a:prstGeom>
          <a:noFill/>
        </p:spPr>
        <p:txBody>
          <a:bodyPr wrap="square" rtlCol="0">
            <a:spAutoFit/>
          </a:bodyPr>
          <a:lstStyle/>
          <a:p>
            <a:r>
              <a:rPr lang="sv-SE" sz="3600" dirty="0">
                <a:latin typeface="+mj-lt"/>
              </a:rPr>
              <a:t>Jag når goda resultat</a:t>
            </a:r>
          </a:p>
        </p:txBody>
      </p:sp>
    </p:spTree>
    <p:extLst>
      <p:ext uri="{BB962C8B-B14F-4D97-AF65-F5344CB8AC3E}">
        <p14:creationId xmlns:p14="http://schemas.microsoft.com/office/powerpoint/2010/main" val="31307698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latshållare för bild 2"/>
          <p:cNvPicPr>
            <a:picLocks noGrp="1" noChangeAspect="1"/>
          </p:cNvPicPr>
          <p:nvPr>
            <p:ph type="pic" idx="1"/>
          </p:nvPr>
        </p:nvPicPr>
        <p:blipFill>
          <a:blip r:embed="rId3">
            <a:extLst>
              <a:ext uri="{28A0092B-C50C-407E-A947-70E740481C1C}">
                <a14:useLocalDpi xmlns:a14="http://schemas.microsoft.com/office/drawing/2010/main" val="0"/>
              </a:ext>
            </a:extLst>
          </a:blip>
          <a:srcRect t="2924" b="2924"/>
          <a:stretch>
            <a:fillRect/>
          </a:stretch>
        </p:blipFill>
        <p:spPr>
          <a:prstGeom prst="rect">
            <a:avLst/>
          </a:prstGeom>
        </p:spPr>
      </p:pic>
      <p:sp>
        <p:nvSpPr>
          <p:cNvPr id="4" name="textruta 3"/>
          <p:cNvSpPr txBox="1"/>
          <p:nvPr/>
        </p:nvSpPr>
        <p:spPr>
          <a:xfrm>
            <a:off x="327545" y="1532348"/>
            <a:ext cx="7622276" cy="2349361"/>
          </a:xfrm>
          <a:prstGeom prst="rect">
            <a:avLst/>
          </a:prstGeom>
          <a:noFill/>
        </p:spPr>
        <p:txBody>
          <a:bodyPr wrap="square" rtlCol="0">
            <a:spAutoFit/>
          </a:bodyPr>
          <a:lstStyle/>
          <a:p>
            <a:pPr marL="288000" indent="-288000">
              <a:spcBef>
                <a:spcPts val="1600"/>
              </a:spcBef>
              <a:buFont typeface="Arial" panose="020B0604020202020204" pitchFamily="34" charset="0"/>
              <a:buChar char="•"/>
            </a:pPr>
            <a:r>
              <a:rPr lang="sv-SE" sz="2400" dirty="0">
                <a:latin typeface="+mj-lt"/>
              </a:rPr>
              <a:t>Bemöter med respekt och välvilja</a:t>
            </a:r>
          </a:p>
          <a:p>
            <a:pPr marL="288000" indent="-288000">
              <a:spcBef>
                <a:spcPts val="1600"/>
              </a:spcBef>
              <a:buFont typeface="Arial" panose="020B0604020202020204" pitchFamily="34" charset="0"/>
              <a:buChar char="•"/>
            </a:pPr>
            <a:r>
              <a:rPr lang="sv-SE" sz="2400" dirty="0">
                <a:latin typeface="+mj-lt"/>
              </a:rPr>
              <a:t>Ger service av hög kvalitet</a:t>
            </a:r>
          </a:p>
          <a:p>
            <a:pPr marL="288000" indent="-288000">
              <a:spcBef>
                <a:spcPts val="1600"/>
              </a:spcBef>
              <a:buFont typeface="Arial" panose="020B0604020202020204" pitchFamily="34" charset="0"/>
              <a:buChar char="•"/>
            </a:pPr>
            <a:r>
              <a:rPr lang="sv-SE" sz="2400" dirty="0">
                <a:latin typeface="+mj-lt"/>
              </a:rPr>
              <a:t>Agerar utifrån en god förvaltningskultur, rättssäkerhet och statliga värdegrunden</a:t>
            </a:r>
          </a:p>
          <a:p>
            <a:endParaRPr lang="sv-SE" sz="2400" dirty="0">
              <a:latin typeface="+mj-lt"/>
            </a:endParaRPr>
          </a:p>
        </p:txBody>
      </p:sp>
      <p:sp>
        <p:nvSpPr>
          <p:cNvPr id="5" name="textruta 4"/>
          <p:cNvSpPr txBox="1"/>
          <p:nvPr/>
        </p:nvSpPr>
        <p:spPr>
          <a:xfrm>
            <a:off x="429903" y="332019"/>
            <a:ext cx="8052180" cy="1200329"/>
          </a:xfrm>
          <a:prstGeom prst="rect">
            <a:avLst/>
          </a:prstGeom>
          <a:noFill/>
        </p:spPr>
        <p:txBody>
          <a:bodyPr wrap="square" rtlCol="0">
            <a:spAutoFit/>
          </a:bodyPr>
          <a:lstStyle/>
          <a:p>
            <a:r>
              <a:rPr lang="sv-SE" sz="3600" dirty="0">
                <a:latin typeface="+mj-lt"/>
              </a:rPr>
              <a:t>Jag upprätthåller en god förvaltningskultur</a:t>
            </a:r>
          </a:p>
        </p:txBody>
      </p:sp>
    </p:spTree>
    <p:extLst>
      <p:ext uri="{BB962C8B-B14F-4D97-AF65-F5344CB8AC3E}">
        <p14:creationId xmlns:p14="http://schemas.microsoft.com/office/powerpoint/2010/main" val="23269356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3" y="561607"/>
            <a:ext cx="6738254" cy="1325563"/>
          </a:xfrm>
        </p:spPr>
        <p:txBody>
          <a:bodyPr/>
          <a:lstStyle/>
          <a:p>
            <a:r>
              <a:rPr lang="sv-SE" dirty="0"/>
              <a:t>Inga siffror vid lönesamtalet, men några rekommendationer</a:t>
            </a:r>
          </a:p>
        </p:txBody>
      </p:sp>
      <p:sp>
        <p:nvSpPr>
          <p:cNvPr id="3" name="Platshållare för innehåll 2"/>
          <p:cNvSpPr>
            <a:spLocks noGrp="1"/>
          </p:cNvSpPr>
          <p:nvPr>
            <p:ph sz="quarter" idx="12"/>
          </p:nvPr>
        </p:nvSpPr>
        <p:spPr>
          <a:xfrm>
            <a:off x="838203" y="1739656"/>
            <a:ext cx="5912743" cy="4524343"/>
          </a:xfrm>
        </p:spPr>
        <p:txBody>
          <a:bodyPr/>
          <a:lstStyle/>
          <a:p>
            <a:r>
              <a:rPr lang="sv-SE" b="1" dirty="0"/>
              <a:t>Fokusera på slutlönen</a:t>
            </a:r>
            <a:r>
              <a:rPr lang="sv-SE" dirty="0"/>
              <a:t>, inte själva förändringen (du kan få en ”låg” höjning om du idag har en lön som är ”hög” i förhållande till lönekriterierna)</a:t>
            </a:r>
          </a:p>
          <a:p>
            <a:r>
              <a:rPr lang="sv-SE" dirty="0"/>
              <a:t>Läs gärna ”Frågor &amp; svar” om lönerevisionen!</a:t>
            </a:r>
          </a:p>
        </p:txBody>
      </p:sp>
      <p:pic>
        <p:nvPicPr>
          <p:cNvPr id="5" name="Platshållare för bild 4"/>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l="26801" r="26801"/>
          <a:stretch>
            <a:fillRect/>
          </a:stretch>
        </p:blipFill>
        <p:spPr/>
      </p:pic>
    </p:spTree>
    <p:extLst>
      <p:ext uri="{BB962C8B-B14F-4D97-AF65-F5344CB8AC3E}">
        <p14:creationId xmlns:p14="http://schemas.microsoft.com/office/powerpoint/2010/main" val="13586964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Tips!</a:t>
            </a:r>
          </a:p>
        </p:txBody>
      </p:sp>
      <p:sp>
        <p:nvSpPr>
          <p:cNvPr id="3" name="Platshållare för innehåll 2"/>
          <p:cNvSpPr>
            <a:spLocks noGrp="1"/>
          </p:cNvSpPr>
          <p:nvPr>
            <p:ph sz="quarter" idx="12"/>
          </p:nvPr>
        </p:nvSpPr>
        <p:spPr>
          <a:xfrm>
            <a:off x="838200" y="2771778"/>
            <a:ext cx="6496878" cy="2820640"/>
          </a:xfrm>
        </p:spPr>
        <p:txBody>
          <a:bodyPr/>
          <a:lstStyle/>
          <a:p>
            <a:r>
              <a:rPr lang="sv-SE" dirty="0"/>
              <a:t>Engagera dig i ditt utvecklingssamtal</a:t>
            </a:r>
          </a:p>
          <a:p>
            <a:r>
              <a:rPr lang="sv-SE" dirty="0"/>
              <a:t>Var aktiv i ditt lönesättande samtal</a:t>
            </a:r>
          </a:p>
          <a:p>
            <a:r>
              <a:rPr lang="sv-SE" dirty="0"/>
              <a:t>Reflektera över dina förväntningar</a:t>
            </a:r>
          </a:p>
          <a:p>
            <a:r>
              <a:rPr lang="sv-SE" dirty="0"/>
              <a:t>Läs på och våga fråga</a:t>
            </a:r>
          </a:p>
        </p:txBody>
      </p:sp>
      <p:pic>
        <p:nvPicPr>
          <p:cNvPr id="5" name="Bildobjekt 4"/>
          <p:cNvPicPr>
            <a:picLocks noChangeAspect="1"/>
          </p:cNvPicPr>
          <p:nvPr/>
        </p:nvPicPr>
        <p:blipFill rotWithShape="1">
          <a:blip r:embed="rId3">
            <a:extLst>
              <a:ext uri="{28A0092B-C50C-407E-A947-70E740481C1C}">
                <a14:useLocalDpi xmlns:a14="http://schemas.microsoft.com/office/drawing/2010/main" val="0"/>
              </a:ext>
            </a:extLst>
          </a:blip>
          <a:srcRect l="38149" t="-315" r="8964" b="3767"/>
          <a:stretch/>
        </p:blipFill>
        <p:spPr>
          <a:xfrm>
            <a:off x="7567684" y="0"/>
            <a:ext cx="4701653" cy="6277970"/>
          </a:xfrm>
          <a:prstGeom prst="rect">
            <a:avLst/>
          </a:prstGeom>
        </p:spPr>
      </p:pic>
    </p:spTree>
    <p:extLst>
      <p:ext uri="{BB962C8B-B14F-4D97-AF65-F5344CB8AC3E}">
        <p14:creationId xmlns:p14="http://schemas.microsoft.com/office/powerpoint/2010/main" val="4010751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Centrala avtal</a:t>
            </a:r>
          </a:p>
        </p:txBody>
      </p:sp>
      <p:sp>
        <p:nvSpPr>
          <p:cNvPr id="3" name="Platshållare för innehåll 2"/>
          <p:cNvSpPr>
            <a:spLocks noGrp="1"/>
          </p:cNvSpPr>
          <p:nvPr>
            <p:ph sz="quarter" idx="12"/>
          </p:nvPr>
        </p:nvSpPr>
        <p:spPr/>
        <p:txBody>
          <a:bodyPr/>
          <a:lstStyle/>
          <a:p>
            <a:r>
              <a:rPr lang="sv-SE" dirty="0"/>
              <a:t>Tidigare centralt avtal för OFR/S löper till och med 20250930. Förhandling pågår på central nivå för OFR/S. Informationen uppdateras när avtal är tecknat.</a:t>
            </a:r>
          </a:p>
          <a:p>
            <a:r>
              <a:rPr lang="sv-SE" dirty="0"/>
              <a:t>Löneavtalet med </a:t>
            </a:r>
            <a:r>
              <a:rPr lang="sv-SE" dirty="0" err="1"/>
              <a:t>Saco-S</a:t>
            </a:r>
            <a:r>
              <a:rPr lang="sv-SE" dirty="0"/>
              <a:t> är ett tillsvidareavtal.</a:t>
            </a:r>
          </a:p>
          <a:p>
            <a:r>
              <a:rPr lang="sv-SE" dirty="0"/>
              <a:t>Inga garantier på individnivå, så löneökning från 0 procent uppåt tillåts. </a:t>
            </a:r>
          </a:p>
          <a:p>
            <a:endParaRPr lang="sv-SE" dirty="0"/>
          </a:p>
        </p:txBody>
      </p:sp>
      <p:pic>
        <p:nvPicPr>
          <p:cNvPr id="4" name="Platshållare för innehåll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60244" y="561600"/>
            <a:ext cx="2133600" cy="816864"/>
          </a:xfrm>
          <a:prstGeom prst="rect">
            <a:avLst/>
          </a:prstGeom>
        </p:spPr>
      </p:pic>
    </p:spTree>
    <p:extLst>
      <p:ext uri="{BB962C8B-B14F-4D97-AF65-F5344CB8AC3E}">
        <p14:creationId xmlns:p14="http://schemas.microsoft.com/office/powerpoint/2010/main" val="1052535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99619" y="165822"/>
            <a:ext cx="5912743" cy="1325563"/>
          </a:xfrm>
        </p:spPr>
        <p:txBody>
          <a:bodyPr/>
          <a:lstStyle/>
          <a:p>
            <a:r>
              <a:rPr lang="sv-SE" dirty="0"/>
              <a:t>Lönekartläggning 2025 – </a:t>
            </a:r>
            <a:br>
              <a:rPr lang="sv-SE" dirty="0"/>
            </a:br>
            <a:r>
              <a:rPr lang="sv-SE" dirty="0"/>
              <a:t>lön och anställningsvillkor</a:t>
            </a:r>
          </a:p>
        </p:txBody>
      </p:sp>
      <p:sp>
        <p:nvSpPr>
          <p:cNvPr id="4" name="Platshållare för innehåll 3"/>
          <p:cNvSpPr>
            <a:spLocks noGrp="1"/>
          </p:cNvSpPr>
          <p:nvPr>
            <p:ph sz="quarter" idx="12"/>
          </p:nvPr>
        </p:nvSpPr>
        <p:spPr>
          <a:xfrm>
            <a:off x="899619" y="1774101"/>
            <a:ext cx="6183570" cy="4292328"/>
          </a:xfrm>
        </p:spPr>
        <p:txBody>
          <a:bodyPr/>
          <a:lstStyle/>
          <a:p>
            <a:r>
              <a:rPr lang="sv-SE" dirty="0"/>
              <a:t>Grupper med lika arbete</a:t>
            </a:r>
          </a:p>
          <a:p>
            <a:r>
              <a:rPr lang="sv-SE" dirty="0"/>
              <a:t>Grupper med likvärdigt arbete</a:t>
            </a:r>
          </a:p>
          <a:p>
            <a:pPr marL="0" indent="0">
              <a:buNone/>
            </a:pPr>
            <a:endParaRPr lang="sv-SE" dirty="0"/>
          </a:p>
          <a:p>
            <a:pPr marL="0" indent="0">
              <a:buNone/>
            </a:pPr>
            <a:r>
              <a:rPr lang="sv-SE" dirty="0"/>
              <a:t>Parterna var överens om att inga osakliga löneskillnader grundade på kön förekom inom grupperna med lika eller likvärdigt arbete.</a:t>
            </a:r>
          </a:p>
        </p:txBody>
      </p:sp>
      <p:pic>
        <p:nvPicPr>
          <p:cNvPr id="5" name="Bildobjekt 4"/>
          <p:cNvPicPr>
            <a:picLocks noChangeAspect="1"/>
          </p:cNvPicPr>
          <p:nvPr/>
        </p:nvPicPr>
        <p:blipFill rotWithShape="1">
          <a:blip r:embed="rId3">
            <a:extLst>
              <a:ext uri="{28A0092B-C50C-407E-A947-70E740481C1C}">
                <a14:useLocalDpi xmlns:a14="http://schemas.microsoft.com/office/drawing/2010/main" val="0"/>
              </a:ext>
            </a:extLst>
          </a:blip>
          <a:srcRect l="27109" r="20854"/>
          <a:stretch/>
        </p:blipFill>
        <p:spPr>
          <a:xfrm>
            <a:off x="7306101" y="0"/>
            <a:ext cx="4885899" cy="6264000"/>
          </a:xfrm>
          <a:prstGeom prst="rect">
            <a:avLst/>
          </a:prstGeom>
        </p:spPr>
      </p:pic>
    </p:spTree>
    <p:extLst>
      <p:ext uri="{BB962C8B-B14F-4D97-AF65-F5344CB8AC3E}">
        <p14:creationId xmlns:p14="http://schemas.microsoft.com/office/powerpoint/2010/main" val="2240261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BDEAFF9A-62EF-7EF2-AEAC-1B6C027EC99F}"/>
              </a:ext>
            </a:extLst>
          </p:cNvPr>
          <p:cNvPicPr>
            <a:picLocks noChangeAspect="1"/>
          </p:cNvPicPr>
          <p:nvPr/>
        </p:nvPicPr>
        <p:blipFill>
          <a:blip r:embed="rId3"/>
          <a:stretch>
            <a:fillRect/>
          </a:stretch>
        </p:blipFill>
        <p:spPr>
          <a:xfrm>
            <a:off x="-182880" y="0"/>
            <a:ext cx="12192000" cy="6858000"/>
          </a:xfrm>
          <a:prstGeom prst="rect">
            <a:avLst/>
          </a:prstGeom>
        </p:spPr>
      </p:pic>
    </p:spTree>
    <p:extLst>
      <p:ext uri="{BB962C8B-B14F-4D97-AF65-F5344CB8AC3E}">
        <p14:creationId xmlns:p14="http://schemas.microsoft.com/office/powerpoint/2010/main" val="2549793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534138"/>
            <a:ext cx="10515600" cy="1325563"/>
          </a:xfrm>
        </p:spPr>
        <p:txBody>
          <a:bodyPr/>
          <a:lstStyle/>
          <a:p>
            <a:r>
              <a:rPr lang="sv-SE" dirty="0"/>
              <a:t>Förutsättningarna för lönerevisionen 2025 </a:t>
            </a:r>
            <a:br>
              <a:rPr lang="sv-SE" dirty="0"/>
            </a:br>
            <a:r>
              <a:rPr lang="sv-SE" sz="2000" dirty="0"/>
              <a:t>När GD beslutat löneökningsutrymme för 2025 uppdateras siffrorna</a:t>
            </a:r>
            <a:endParaRPr lang="sv-SE" dirty="0"/>
          </a:p>
        </p:txBody>
      </p:sp>
      <p:sp>
        <p:nvSpPr>
          <p:cNvPr id="4" name="Rektangel med rundade hörn 3"/>
          <p:cNvSpPr/>
          <p:nvPr/>
        </p:nvSpPr>
        <p:spPr>
          <a:xfrm>
            <a:off x="3466407" y="2635135"/>
            <a:ext cx="3474720" cy="1596043"/>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dirty="0">
                <a:latin typeface="+mj-lt"/>
              </a:rPr>
              <a:t>Uppfyller förväntningarna</a:t>
            </a:r>
          </a:p>
          <a:p>
            <a:pPr algn="ctr"/>
            <a:r>
              <a:rPr lang="sv-SE" b="1" dirty="0">
                <a:latin typeface="+mj-lt"/>
              </a:rPr>
              <a:t>X procent</a:t>
            </a:r>
          </a:p>
        </p:txBody>
      </p:sp>
      <p:sp>
        <p:nvSpPr>
          <p:cNvPr id="16" name="Rektangel med rundade hörn 15"/>
          <p:cNvSpPr/>
          <p:nvPr/>
        </p:nvSpPr>
        <p:spPr>
          <a:xfrm>
            <a:off x="1097280" y="2635135"/>
            <a:ext cx="2244436" cy="1529541"/>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dirty="0">
                <a:latin typeface="+mj-lt"/>
              </a:rPr>
              <a:t>Prestation behöver förbättras</a:t>
            </a:r>
          </a:p>
          <a:p>
            <a:pPr algn="ctr"/>
            <a:r>
              <a:rPr lang="sv-SE" b="1" dirty="0">
                <a:latin typeface="+mj-lt"/>
              </a:rPr>
              <a:t>Från 0 procent</a:t>
            </a:r>
          </a:p>
        </p:txBody>
      </p:sp>
      <p:sp>
        <p:nvSpPr>
          <p:cNvPr id="17" name="Rektangel med rundade hörn 16"/>
          <p:cNvSpPr/>
          <p:nvPr/>
        </p:nvSpPr>
        <p:spPr>
          <a:xfrm>
            <a:off x="7065818" y="2635135"/>
            <a:ext cx="3474720" cy="1596043"/>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b="1" dirty="0">
                <a:latin typeface="+mj-lt"/>
              </a:rPr>
              <a:t>Över förväntan</a:t>
            </a:r>
          </a:p>
          <a:p>
            <a:pPr algn="ctr"/>
            <a:r>
              <a:rPr lang="sv-SE" b="1" dirty="0">
                <a:latin typeface="+mj-lt"/>
              </a:rPr>
              <a:t>X procent och uppåt</a:t>
            </a:r>
          </a:p>
        </p:txBody>
      </p:sp>
      <p:sp>
        <p:nvSpPr>
          <p:cNvPr id="18" name="textruta 17"/>
          <p:cNvSpPr txBox="1"/>
          <p:nvPr/>
        </p:nvSpPr>
        <p:spPr>
          <a:xfrm>
            <a:off x="838200" y="5348656"/>
            <a:ext cx="5981125" cy="369332"/>
          </a:xfrm>
          <a:prstGeom prst="rect">
            <a:avLst/>
          </a:prstGeom>
          <a:noFill/>
        </p:spPr>
        <p:txBody>
          <a:bodyPr wrap="none" rtlCol="0">
            <a:spAutoFit/>
          </a:bodyPr>
          <a:lstStyle/>
          <a:p>
            <a:r>
              <a:rPr lang="sv-SE" dirty="0">
                <a:latin typeface="+mj-lt"/>
              </a:rPr>
              <a:t>Fokus ligger </a:t>
            </a:r>
            <a:r>
              <a:rPr lang="sv-SE" b="1" dirty="0">
                <a:latin typeface="+mj-lt"/>
              </a:rPr>
              <a:t>alltid</a:t>
            </a:r>
            <a:r>
              <a:rPr lang="sv-SE" dirty="0">
                <a:latin typeface="+mj-lt"/>
              </a:rPr>
              <a:t> på den nya lönen, inte ökningen i sig. </a:t>
            </a:r>
          </a:p>
        </p:txBody>
      </p:sp>
    </p:spTree>
    <p:extLst>
      <p:ext uri="{BB962C8B-B14F-4D97-AF65-F5344CB8AC3E}">
        <p14:creationId xmlns:p14="http://schemas.microsoft.com/office/powerpoint/2010/main" val="3345079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Fyra styrande principer för statlig lönebildning</a:t>
            </a:r>
          </a:p>
        </p:txBody>
      </p:sp>
      <p:sp>
        <p:nvSpPr>
          <p:cNvPr id="3" name="Platshållare för innehåll 2"/>
          <p:cNvSpPr>
            <a:spLocks noGrp="1"/>
          </p:cNvSpPr>
          <p:nvPr>
            <p:ph sz="quarter" idx="12"/>
          </p:nvPr>
        </p:nvSpPr>
        <p:spPr>
          <a:xfrm>
            <a:off x="838203" y="2088000"/>
            <a:ext cx="6294117" cy="3852000"/>
          </a:xfrm>
        </p:spPr>
        <p:txBody>
          <a:bodyPr/>
          <a:lstStyle/>
          <a:p>
            <a:pPr>
              <a:buFont typeface="Wingdings" panose="05000000000000000000" pitchFamily="2" charset="2"/>
              <a:buChar char="Ø"/>
            </a:pPr>
            <a:r>
              <a:rPr lang="sv-SE" dirty="0"/>
              <a:t>Den ska </a:t>
            </a:r>
            <a:r>
              <a:rPr lang="sv-SE" i="1" dirty="0"/>
              <a:t>främja verksamhetsutveckling och kompetensförsörjning</a:t>
            </a:r>
          </a:p>
          <a:p>
            <a:pPr>
              <a:buFont typeface="Wingdings" panose="05000000000000000000" pitchFamily="2" charset="2"/>
              <a:buChar char="Ø"/>
            </a:pPr>
            <a:r>
              <a:rPr lang="sv-SE" dirty="0"/>
              <a:t>Den ska vara </a:t>
            </a:r>
            <a:r>
              <a:rPr lang="sv-SE" i="1" dirty="0"/>
              <a:t>individuell, differentierad och saklig</a:t>
            </a:r>
          </a:p>
          <a:p>
            <a:pPr>
              <a:buFont typeface="Wingdings" panose="05000000000000000000" pitchFamily="2" charset="2"/>
              <a:buChar char="Ø"/>
            </a:pPr>
            <a:r>
              <a:rPr lang="sv-SE" dirty="0"/>
              <a:t>Den ska i huvudsak sättas </a:t>
            </a:r>
            <a:r>
              <a:rPr lang="sv-SE" i="1" dirty="0"/>
              <a:t>i dialog mellan chef och medarbetare</a:t>
            </a:r>
          </a:p>
          <a:p>
            <a:pPr>
              <a:buFont typeface="Wingdings" panose="05000000000000000000" pitchFamily="2" charset="2"/>
              <a:buChar char="Ø"/>
            </a:pPr>
            <a:r>
              <a:rPr lang="sv-SE" dirty="0"/>
              <a:t>Den statliga sektorn </a:t>
            </a:r>
            <a:r>
              <a:rPr lang="sv-SE" i="1" dirty="0"/>
              <a:t>ska</a:t>
            </a:r>
            <a:r>
              <a:rPr lang="sv-SE" dirty="0"/>
              <a:t> </a:t>
            </a:r>
            <a:r>
              <a:rPr lang="sv-SE" i="1" dirty="0"/>
              <a:t>inte vara löneledande</a:t>
            </a:r>
          </a:p>
        </p:txBody>
      </p:sp>
      <p:pic>
        <p:nvPicPr>
          <p:cNvPr id="5" name="Platshållare för bild 4"/>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l="26998" r="26998"/>
          <a:stretch>
            <a:fillRect/>
          </a:stretch>
        </p:blipFill>
        <p:spPr/>
      </p:pic>
    </p:spTree>
    <p:extLst>
      <p:ext uri="{BB962C8B-B14F-4D97-AF65-F5344CB8AC3E}">
        <p14:creationId xmlns:p14="http://schemas.microsoft.com/office/powerpoint/2010/main" val="3800033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83111" y="165821"/>
            <a:ext cx="5912743" cy="1325563"/>
          </a:xfrm>
        </p:spPr>
        <p:txBody>
          <a:bodyPr/>
          <a:lstStyle/>
          <a:p>
            <a:r>
              <a:rPr lang="sv-SE" dirty="0"/>
              <a:t>Lönen sätts utifrån</a:t>
            </a:r>
          </a:p>
        </p:txBody>
      </p:sp>
      <p:sp>
        <p:nvSpPr>
          <p:cNvPr id="3" name="Platshållare för innehåll 2"/>
          <p:cNvSpPr>
            <a:spLocks noGrp="1"/>
          </p:cNvSpPr>
          <p:nvPr>
            <p:ph sz="quarter" idx="12"/>
          </p:nvPr>
        </p:nvSpPr>
        <p:spPr>
          <a:xfrm>
            <a:off x="183112" y="1344435"/>
            <a:ext cx="4552662" cy="4520503"/>
          </a:xfrm>
        </p:spPr>
        <p:txBody>
          <a:bodyPr/>
          <a:lstStyle/>
          <a:p>
            <a:pPr>
              <a:buFont typeface="Wingdings" panose="05000000000000000000" pitchFamily="2" charset="2"/>
              <a:buChar char="Ø"/>
            </a:pPr>
            <a:r>
              <a:rPr lang="sv-SE" sz="2200" b="1" dirty="0"/>
              <a:t>Vad-kriterierna</a:t>
            </a:r>
            <a:r>
              <a:rPr lang="sv-SE" sz="2200" dirty="0"/>
              <a:t> = din tjänst och det ansvar och befogenheter som denna tjänst innebär</a:t>
            </a:r>
          </a:p>
          <a:p>
            <a:pPr>
              <a:buFont typeface="Wingdings" panose="05000000000000000000" pitchFamily="2" charset="2"/>
              <a:buChar char="Ø"/>
            </a:pPr>
            <a:r>
              <a:rPr lang="sv-SE" sz="2200" b="1" dirty="0"/>
              <a:t>Hur-kriterierna </a:t>
            </a:r>
            <a:r>
              <a:rPr lang="sv-SE" sz="2200" dirty="0"/>
              <a:t>= din prestation under föregående år – fokus på resultat och skicklighet</a:t>
            </a:r>
          </a:p>
          <a:p>
            <a:pPr>
              <a:buFont typeface="Wingdings" panose="05000000000000000000" pitchFamily="2" charset="2"/>
              <a:buChar char="Ø"/>
            </a:pPr>
            <a:r>
              <a:rPr lang="sv-SE" sz="2200" dirty="0"/>
              <a:t>Ditt </a:t>
            </a:r>
            <a:r>
              <a:rPr lang="sv-SE" sz="2200" b="1" dirty="0"/>
              <a:t>nuvarande löneläge</a:t>
            </a:r>
          </a:p>
          <a:p>
            <a:pPr>
              <a:buFont typeface="Wingdings" panose="05000000000000000000" pitchFamily="2" charset="2"/>
              <a:buChar char="Ø"/>
            </a:pPr>
            <a:r>
              <a:rPr lang="sv-SE" sz="2200" b="1" dirty="0"/>
              <a:t>Marknadsfaktorer</a:t>
            </a:r>
            <a:r>
              <a:rPr lang="sv-SE" sz="2200" dirty="0"/>
              <a:t> </a:t>
            </a:r>
          </a:p>
          <a:p>
            <a:pPr>
              <a:buFont typeface="Wingdings" panose="05000000000000000000" pitchFamily="2" charset="2"/>
              <a:buChar char="Ø"/>
            </a:pPr>
            <a:r>
              <a:rPr lang="sv-SE" sz="2200" b="1" dirty="0"/>
              <a:t>Verksamhetens behov</a:t>
            </a:r>
          </a:p>
        </p:txBody>
      </p:sp>
      <p:sp>
        <p:nvSpPr>
          <p:cNvPr id="12" name="Platshållare för bild 11"/>
          <p:cNvSpPr>
            <a:spLocks noGrp="1"/>
          </p:cNvSpPr>
          <p:nvPr>
            <p:ph type="pic" sz="quarter" idx="13"/>
          </p:nvPr>
        </p:nvSpPr>
        <p:spPr/>
        <p:txBody>
          <a:bodyPr/>
          <a:lstStyle/>
          <a:p>
            <a:endParaRPr lang="sv-SE"/>
          </a:p>
        </p:txBody>
      </p:sp>
      <p:pic>
        <p:nvPicPr>
          <p:cNvPr id="13" name="Bildobjekt 12"/>
          <p:cNvPicPr/>
          <p:nvPr/>
        </p:nvPicPr>
        <p:blipFill rotWithShape="1">
          <a:blip r:embed="rId2"/>
          <a:srcRect r="4795"/>
          <a:stretch/>
        </p:blipFill>
        <p:spPr>
          <a:xfrm>
            <a:off x="4804012" y="0"/>
            <a:ext cx="7376615" cy="6264000"/>
          </a:xfrm>
          <a:prstGeom prst="rect">
            <a:avLst/>
          </a:prstGeom>
        </p:spPr>
      </p:pic>
    </p:spTree>
    <p:extLst>
      <p:ext uri="{BB962C8B-B14F-4D97-AF65-F5344CB8AC3E}">
        <p14:creationId xmlns:p14="http://schemas.microsoft.com/office/powerpoint/2010/main" val="3182351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3" y="561607"/>
            <a:ext cx="7130140" cy="1325563"/>
          </a:xfrm>
        </p:spPr>
        <p:txBody>
          <a:bodyPr/>
          <a:lstStyle/>
          <a:p>
            <a:r>
              <a:rPr lang="sv-SE" dirty="0"/>
              <a:t>Fokus på resultat och skicklighet!</a:t>
            </a:r>
          </a:p>
        </p:txBody>
      </p:sp>
      <p:sp>
        <p:nvSpPr>
          <p:cNvPr id="3" name="Platshållare för innehåll 2"/>
          <p:cNvSpPr>
            <a:spLocks noGrp="1"/>
          </p:cNvSpPr>
          <p:nvPr>
            <p:ph sz="quarter" idx="12"/>
          </p:nvPr>
        </p:nvSpPr>
        <p:spPr/>
        <p:txBody>
          <a:bodyPr/>
          <a:lstStyle/>
          <a:p>
            <a:pPr>
              <a:buFont typeface="Wingdings" panose="05000000000000000000" pitchFamily="2" charset="2"/>
              <a:buChar char="Ø"/>
            </a:pPr>
            <a:r>
              <a:rPr lang="sv-SE" dirty="0"/>
              <a:t>Det ska finnas en tydlig koppling mellan myndighetens uppdrag och mål </a:t>
            </a:r>
            <a:r>
              <a:rPr lang="sv-SE" b="1" dirty="0"/>
              <a:t>och ditt resultat</a:t>
            </a:r>
          </a:p>
          <a:p>
            <a:pPr>
              <a:buFont typeface="Wingdings" panose="05000000000000000000" pitchFamily="2" charset="2"/>
              <a:buChar char="Ø"/>
            </a:pPr>
            <a:r>
              <a:rPr lang="sv-SE" dirty="0"/>
              <a:t>Lönen ska spegla </a:t>
            </a:r>
            <a:r>
              <a:rPr lang="sv-SE" b="1" dirty="0"/>
              <a:t>ditt bidrag </a:t>
            </a:r>
            <a:r>
              <a:rPr lang="sv-SE" dirty="0"/>
              <a:t>till verksamhetens mål</a:t>
            </a:r>
          </a:p>
        </p:txBody>
      </p:sp>
      <p:pic>
        <p:nvPicPr>
          <p:cNvPr id="5" name="Platshållare för bild 4"/>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l="15522" r="15522"/>
          <a:stretch>
            <a:fillRect/>
          </a:stretch>
        </p:blipFill>
        <p:spPr/>
      </p:pic>
    </p:spTree>
    <p:extLst>
      <p:ext uri="{BB962C8B-B14F-4D97-AF65-F5344CB8AC3E}">
        <p14:creationId xmlns:p14="http://schemas.microsoft.com/office/powerpoint/2010/main" val="1859829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236110"/>
            <a:ext cx="5398827" cy="789521"/>
          </a:xfrm>
        </p:spPr>
        <p:txBody>
          <a:bodyPr/>
          <a:lstStyle/>
          <a:p>
            <a:r>
              <a:rPr lang="sv-SE" dirty="0"/>
              <a:t>Lönekriterier</a:t>
            </a:r>
          </a:p>
        </p:txBody>
      </p:sp>
      <p:sp>
        <p:nvSpPr>
          <p:cNvPr id="3" name="Platshållare för innehåll 2"/>
          <p:cNvSpPr>
            <a:spLocks noGrp="1"/>
          </p:cNvSpPr>
          <p:nvPr>
            <p:ph sz="quarter" idx="12"/>
          </p:nvPr>
        </p:nvSpPr>
        <p:spPr>
          <a:xfrm>
            <a:off x="838200" y="1016757"/>
            <a:ext cx="5869675" cy="5199797"/>
          </a:xfrm>
        </p:spPr>
        <p:txBody>
          <a:bodyPr/>
          <a:lstStyle/>
          <a:p>
            <a:pPr marL="0" indent="0">
              <a:buNone/>
            </a:pPr>
            <a:r>
              <a:rPr lang="sv-SE" dirty="0"/>
              <a:t>Med syfte att förenkla och förtydliga hur var och en kan påverka både sin egen situation och myndighetens framdrift och resultat i linje med vår strategi och våra mål. </a:t>
            </a:r>
          </a:p>
          <a:p>
            <a:r>
              <a:rPr lang="sv-SE" dirty="0"/>
              <a:t>Jag utför mitt uppdrag med engagemang och utvecklar verksamheten </a:t>
            </a:r>
          </a:p>
          <a:p>
            <a:r>
              <a:rPr lang="sv-SE" dirty="0"/>
              <a:t>Jag når goda resultat</a:t>
            </a:r>
          </a:p>
          <a:p>
            <a:r>
              <a:rPr lang="sv-SE" dirty="0"/>
              <a:t>Jag upprätthåller en god förvaltningskultur</a:t>
            </a:r>
          </a:p>
        </p:txBody>
      </p:sp>
      <p:pic>
        <p:nvPicPr>
          <p:cNvPr id="6" name="Bildobjekt 5"/>
          <p:cNvPicPr>
            <a:picLocks noChangeAspect="1"/>
          </p:cNvPicPr>
          <p:nvPr/>
        </p:nvPicPr>
        <p:blipFill rotWithShape="1">
          <a:blip r:embed="rId2">
            <a:extLst>
              <a:ext uri="{28A0092B-C50C-407E-A947-70E740481C1C}">
                <a14:useLocalDpi xmlns:a14="http://schemas.microsoft.com/office/drawing/2010/main" val="0"/>
              </a:ext>
            </a:extLst>
          </a:blip>
          <a:srcRect l="38149" t="-315" r="8964" b="3767"/>
          <a:stretch/>
        </p:blipFill>
        <p:spPr>
          <a:xfrm>
            <a:off x="7567684" y="0"/>
            <a:ext cx="4701653" cy="6277970"/>
          </a:xfrm>
          <a:prstGeom prst="rect">
            <a:avLst/>
          </a:prstGeom>
        </p:spPr>
      </p:pic>
    </p:spTree>
    <p:extLst>
      <p:ext uri="{BB962C8B-B14F-4D97-AF65-F5344CB8AC3E}">
        <p14:creationId xmlns:p14="http://schemas.microsoft.com/office/powerpoint/2010/main" val="750720142"/>
      </p:ext>
    </p:extLst>
  </p:cSld>
  <p:clrMapOvr>
    <a:masterClrMapping/>
  </p:clrMapOvr>
</p:sld>
</file>

<file path=ppt/theme/theme1.xml><?xml version="1.0" encoding="utf-8"?>
<a:theme xmlns:a="http://schemas.openxmlformats.org/drawingml/2006/main" name="Elsäkerhetsverket">
  <a:themeElements>
    <a:clrScheme name="Elsäkerhetsverket">
      <a:dk1>
        <a:sysClr val="windowText" lastClr="000000"/>
      </a:dk1>
      <a:lt1>
        <a:sysClr val="window" lastClr="FFFFFF"/>
      </a:lt1>
      <a:dk2>
        <a:srgbClr val="1F497D"/>
      </a:dk2>
      <a:lt2>
        <a:srgbClr val="EEECE1"/>
      </a:lt2>
      <a:accent1>
        <a:srgbClr val="D67C1C"/>
      </a:accent1>
      <a:accent2>
        <a:srgbClr val="534B3E"/>
      </a:accent2>
      <a:accent3>
        <a:srgbClr val="E6C20F"/>
      </a:accent3>
      <a:accent4>
        <a:srgbClr val="3A513A"/>
      </a:accent4>
      <a:accent5>
        <a:srgbClr val="1D4851"/>
      </a:accent5>
      <a:accent6>
        <a:srgbClr val="692832"/>
      </a:accent6>
      <a:hlink>
        <a:srgbClr val="0000FF"/>
      </a:hlink>
      <a:folHlink>
        <a:srgbClr val="800080"/>
      </a:folHlink>
    </a:clrScheme>
    <a:fontScheme name="Elsäkerhetsverket">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lsäk - bredbild.potx" id="{FDB49183-D961-44C7-9872-EC3A7CC0D254}" vid="{F2DF7F6C-AB11-4BA5-91AA-23914DEB5CC7}"/>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Elsäk - bredbild</Template>
  <TotalTime>1023</TotalTime>
  <Words>868</Words>
  <Application>Microsoft Office PowerPoint</Application>
  <PresentationFormat>Bredbild</PresentationFormat>
  <Paragraphs>101</Paragraphs>
  <Slides>14</Slides>
  <Notes>9</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14</vt:i4>
      </vt:variant>
    </vt:vector>
  </HeadingPairs>
  <TitlesOfParts>
    <vt:vector size="19" baseType="lpstr">
      <vt:lpstr>Arial</vt:lpstr>
      <vt:lpstr>Calibri</vt:lpstr>
      <vt:lpstr>Times New Roman</vt:lpstr>
      <vt:lpstr>Wingdings</vt:lpstr>
      <vt:lpstr>Elsäkerhetsverket</vt:lpstr>
      <vt:lpstr>Information om lönerevision 2025</vt:lpstr>
      <vt:lpstr>Centrala avtal</vt:lpstr>
      <vt:lpstr>Lönekartläggning 2025 –  lön och anställningsvillkor</vt:lpstr>
      <vt:lpstr>PowerPoint-presentation</vt:lpstr>
      <vt:lpstr>Förutsättningarna för lönerevisionen 2025  När GD beslutat löneökningsutrymme för 2025 uppdateras siffrorna</vt:lpstr>
      <vt:lpstr>Fyra styrande principer för statlig lönebildning</vt:lpstr>
      <vt:lpstr>Lönen sätts utifrån</vt:lpstr>
      <vt:lpstr>Fokus på resultat och skicklighet!</vt:lpstr>
      <vt:lpstr>Lönekriterier</vt:lpstr>
      <vt:lpstr>PowerPoint-presentation</vt:lpstr>
      <vt:lpstr>PowerPoint-presentation</vt:lpstr>
      <vt:lpstr>PowerPoint-presentation</vt:lpstr>
      <vt:lpstr>Inga siffror vid lönesamtalet, men några rekommendationer</vt:lpstr>
      <vt:lpstr>Tips!</vt:lpstr>
    </vt:vector>
  </TitlesOfParts>
  <Company>Elsäkerhetsverket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Extra chefsmöte om RALS 2023-10-13</dc:title>
  <dc:creator>Anders Persson</dc:creator>
  <dc:description>ELSÄK9001, v3.0, 2019-11-27</dc:description>
  <cp:lastModifiedBy>Klara Wallteng</cp:lastModifiedBy>
  <cp:revision>58</cp:revision>
  <dcterms:created xsi:type="dcterms:W3CDTF">2023-10-13T06:14:43Z</dcterms:created>
  <dcterms:modified xsi:type="dcterms:W3CDTF">2025-08-20T06:50:42Z</dcterms:modified>
</cp:coreProperties>
</file>