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60" r:id="rId2"/>
    <p:sldMasterId id="2147483680" r:id="rId3"/>
  </p:sldMasterIdLst>
  <p:notesMasterIdLst>
    <p:notesMasterId r:id="rId14"/>
  </p:notesMasterIdLst>
  <p:sldIdLst>
    <p:sldId id="271" r:id="rId4"/>
    <p:sldId id="274" r:id="rId5"/>
    <p:sldId id="275" r:id="rId6"/>
    <p:sldId id="277" r:id="rId7"/>
    <p:sldId id="278" r:id="rId8"/>
    <p:sldId id="279" r:id="rId9"/>
    <p:sldId id="280" r:id="rId10"/>
    <p:sldId id="281" r:id="rId11"/>
    <p:sldId id="282" r:id="rId12"/>
    <p:sldId id="283" r:id="rId1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31"/>
    <p:restoredTop sz="66281" autoAdjust="0"/>
  </p:normalViewPr>
  <p:slideViewPr>
    <p:cSldViewPr snapToGrid="0" snapToObjects="1">
      <p:cViewPr varScale="1">
        <p:scale>
          <a:sx n="67" d="100"/>
          <a:sy n="67" d="100"/>
        </p:scale>
        <p:origin x="18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Blad1!$B$1</c:f>
              <c:strCache>
                <c:ptCount val="1"/>
                <c:pt idx="0">
                  <c:v>Försäljning</c:v>
                </c:pt>
              </c:strCache>
            </c:strRef>
          </c:tx>
          <c:spPr>
            <a:solidFill>
              <a:schemeClr val="accent1"/>
            </a:solidFill>
            <a:ln w="25400">
              <a:solidFill>
                <a:schemeClr val="lt1"/>
              </a:solidFill>
            </a:ln>
            <a:effectLst/>
          </c:spPr>
          <c:explosion val="7"/>
          <c:dPt>
            <c:idx val="0"/>
            <c:bubble3D val="0"/>
            <c:explosion val="15"/>
            <c:spPr>
              <a:solidFill>
                <a:schemeClr val="accent3"/>
              </a:solidFill>
              <a:ln w="25400">
                <a:solidFill>
                  <a:schemeClr val="lt1"/>
                </a:solidFill>
              </a:ln>
              <a:effectLst/>
            </c:spPr>
            <c:extLst>
              <c:ext xmlns:c16="http://schemas.microsoft.com/office/drawing/2014/chart" uri="{C3380CC4-5D6E-409C-BE32-E72D297353CC}">
                <c16:uniqueId val="{00000001-66D5-0B49-AACD-0ED6F2C84BA7}"/>
              </c:ext>
            </c:extLst>
          </c:dPt>
          <c:dPt>
            <c:idx val="2"/>
            <c:bubble3D val="0"/>
            <c:explosion val="15"/>
            <c:spPr>
              <a:solidFill>
                <a:schemeClr val="bg1">
                  <a:lumMod val="85000"/>
                </a:schemeClr>
              </a:solidFill>
              <a:ln w="25400">
                <a:solidFill>
                  <a:schemeClr val="lt1"/>
                </a:solidFill>
              </a:ln>
              <a:effectLst/>
            </c:spPr>
            <c:extLst>
              <c:ext xmlns:c16="http://schemas.microsoft.com/office/drawing/2014/chart" uri="{C3380CC4-5D6E-409C-BE32-E72D297353CC}">
                <c16:uniqueId val="{00000003-66D5-0B49-AACD-0ED6F2C84BA7}"/>
              </c:ext>
            </c:extLst>
          </c:dPt>
          <c:dPt>
            <c:idx val="3"/>
            <c:bubble3D val="0"/>
            <c:explosion val="0"/>
            <c:extLst>
              <c:ext xmlns:c16="http://schemas.microsoft.com/office/drawing/2014/chart" uri="{C3380CC4-5D6E-409C-BE32-E72D297353CC}">
                <c16:uniqueId val="{00000005-66D5-0B49-AACD-0ED6F2C84BA7}"/>
              </c:ext>
            </c:extLst>
          </c:dPt>
          <c:dPt>
            <c:idx val="4"/>
            <c:bubble3D val="0"/>
            <c:explosion val="0"/>
            <c:spPr>
              <a:solidFill>
                <a:schemeClr val="accent3"/>
              </a:solidFill>
              <a:ln w="25400">
                <a:solidFill>
                  <a:schemeClr val="lt1"/>
                </a:solidFill>
              </a:ln>
              <a:effectLst/>
            </c:spPr>
            <c:extLst>
              <c:ext xmlns:c16="http://schemas.microsoft.com/office/drawing/2014/chart" uri="{C3380CC4-5D6E-409C-BE32-E72D297353CC}">
                <c16:uniqueId val="{00000007-66D5-0B49-AACD-0ED6F2C84BA7}"/>
              </c:ext>
            </c:extLst>
          </c:dPt>
          <c:dLbls>
            <c:dLbl>
              <c:idx val="0"/>
              <c:layout>
                <c:manualLayout>
                  <c:x val="-0.11145718503937008"/>
                  <c:y val="0.17823528939054173"/>
                </c:manualLayout>
              </c:layout>
              <c:tx>
                <c:rich>
                  <a:bodyPr/>
                  <a:lstStyle/>
                  <a:p>
                    <a:r>
                      <a:rPr lang="en-US" dirty="0"/>
                      <a:t>LSP</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6D5-0B49-AACD-0ED6F2C84BA7}"/>
                </c:ext>
              </c:extLst>
            </c:dLbl>
            <c:dLbl>
              <c:idx val="1"/>
              <c:layout>
                <c:manualLayout>
                  <c:x val="-0.18341584645669293"/>
                  <c:y val="4.9700058498534858E-3"/>
                </c:manualLayout>
              </c:layout>
              <c:tx>
                <c:rich>
                  <a:bodyPr/>
                  <a:lstStyle/>
                  <a:p>
                    <a:r>
                      <a:rPr lang="en-US" dirty="0"/>
                      <a:t>HSP</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66D5-0B49-AACD-0ED6F2C84BA7}"/>
                </c:ext>
              </c:extLst>
            </c:dLbl>
            <c:dLbl>
              <c:idx val="2"/>
              <c:layout>
                <c:manualLayout>
                  <c:x val="-0.15227418110574695"/>
                  <c:y val="-8.1674042323568438E-2"/>
                </c:manualLayout>
              </c:layout>
              <c:tx>
                <c:rich>
                  <a:bodyPr rot="0" spcFirstLastPara="1" vertOverflow="ellipsis" vert="horz" wrap="square" lIns="38100" tIns="19050" rIns="38100" bIns="19050" anchor="ctr" anchorCtr="1">
                    <a:spAutoFit/>
                  </a:bodyPr>
                  <a:lstStyle/>
                  <a:p>
                    <a:pPr>
                      <a:lnSpc>
                        <a:spcPct val="100000"/>
                      </a:lnSpc>
                      <a:defRPr sz="1200" b="1" i="0" u="none" strike="noStrike" kern="1200" baseline="0">
                        <a:solidFill>
                          <a:schemeClr val="tx1"/>
                        </a:solidFill>
                        <a:latin typeface="+mn-lt"/>
                        <a:ea typeface="+mn-ea"/>
                        <a:cs typeface="+mn-cs"/>
                      </a:defRPr>
                    </a:pPr>
                    <a:r>
                      <a:rPr lang="en-US" sz="1200" dirty="0"/>
                      <a:t>Annat </a:t>
                    </a:r>
                    <a:br>
                      <a:rPr lang="en-US" sz="1200" dirty="0"/>
                    </a:br>
                    <a:r>
                      <a:rPr lang="en-US" sz="1200" dirty="0"/>
                      <a:t>arbete </a:t>
                    </a:r>
                    <a:br>
                      <a:rPr lang="en-US" sz="1200" dirty="0"/>
                    </a:br>
                    <a:r>
                      <a:rPr lang="en-US" sz="1200" dirty="0"/>
                      <a:t>med el</a:t>
                    </a:r>
                  </a:p>
                </c:rich>
              </c:tx>
              <c:spPr>
                <a:noFill/>
                <a:ln>
                  <a:noFill/>
                </a:ln>
                <a:effectLst/>
              </c:spPr>
              <c:txPr>
                <a:bodyPr rot="0" spcFirstLastPara="1" vertOverflow="ellipsis" vert="horz" wrap="square" lIns="38100" tIns="19050" rIns="38100" bIns="19050" anchor="ctr" anchorCtr="1">
                  <a:spAutoFit/>
                </a:bodyPr>
                <a:lstStyle/>
                <a:p>
                  <a:pPr>
                    <a:lnSpc>
                      <a:spcPct val="100000"/>
                    </a:lnSpc>
                    <a:defRPr sz="1200" b="1" i="0" u="none" strike="noStrike" kern="1200" baseline="0">
                      <a:solidFill>
                        <a:schemeClr val="tx1"/>
                      </a:solidFill>
                      <a:latin typeface="+mn-lt"/>
                      <a:ea typeface="+mn-ea"/>
                      <a:cs typeface="+mn-cs"/>
                    </a:defRPr>
                  </a:pPr>
                  <a:endParaRPr lang="sv-SE"/>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6D5-0B49-AACD-0ED6F2C84BA7}"/>
                </c:ext>
              </c:extLst>
            </c:dLbl>
            <c:dLbl>
              <c:idx val="3"/>
              <c:layout/>
              <c:tx>
                <c:rich>
                  <a:bodyPr/>
                  <a:lstStyle/>
                  <a:p>
                    <a:r>
                      <a:rPr lang="en-US" dirty="0"/>
                      <a:t>1 år </a:t>
                    </a:r>
                    <a:br>
                      <a:rPr lang="en-US" dirty="0"/>
                    </a:br>
                    <a:r>
                      <a:rPr lang="en-US" dirty="0"/>
                      <a:t>HSP</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6D5-0B49-AACD-0ED6F2C84BA7}"/>
                </c:ext>
              </c:extLst>
            </c:dLbl>
            <c:dLbl>
              <c:idx val="4"/>
              <c:layout/>
              <c:tx>
                <c:rich>
                  <a:bodyPr/>
                  <a:lstStyle/>
                  <a:p>
                    <a:r>
                      <a:rPr lang="en-US" dirty="0"/>
                      <a:t>1 år </a:t>
                    </a:r>
                    <a:br>
                      <a:rPr lang="en-US" dirty="0"/>
                    </a:br>
                    <a:r>
                      <a:rPr lang="en-US" dirty="0"/>
                      <a:t>LSP</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66D5-0B49-AACD-0ED6F2C84B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5"/>
                <c:pt idx="0">
                  <c:v>1 år LSP</c:v>
                </c:pt>
                <c:pt idx="1">
                  <c:v>1 år HSP</c:v>
                </c:pt>
                <c:pt idx="2">
                  <c:v>LSP</c:v>
                </c:pt>
                <c:pt idx="3">
                  <c:v>HSP</c:v>
                </c:pt>
                <c:pt idx="4">
                  <c:v>Annat arbete med el</c:v>
                </c:pt>
              </c:strCache>
            </c:strRef>
          </c:cat>
          <c:val>
            <c:numRef>
              <c:f>Blad1!$B$2:$B$7</c:f>
              <c:numCache>
                <c:formatCode>General</c:formatCode>
                <c:ptCount val="6"/>
                <c:pt idx="0">
                  <c:v>16.666</c:v>
                </c:pt>
                <c:pt idx="1">
                  <c:v>16.666</c:v>
                </c:pt>
                <c:pt idx="2">
                  <c:v>16.666</c:v>
                </c:pt>
                <c:pt idx="3">
                  <c:v>25</c:v>
                </c:pt>
                <c:pt idx="4">
                  <c:v>25</c:v>
                </c:pt>
              </c:numCache>
            </c:numRef>
          </c:val>
          <c:extLst>
            <c:ext xmlns:c16="http://schemas.microsoft.com/office/drawing/2014/chart" uri="{C3380CC4-5D6E-409C-BE32-E72D297353CC}">
              <c16:uniqueId val="{00000009-66D5-0B49-AACD-0ED6F2C84BA7}"/>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Blad1!$B$1</c:f>
              <c:strCache>
                <c:ptCount val="1"/>
                <c:pt idx="0">
                  <c:v>Försäljning</c:v>
                </c:pt>
              </c:strCache>
            </c:strRef>
          </c:tx>
          <c:spPr>
            <a:solidFill>
              <a:schemeClr val="accent1"/>
            </a:solidFill>
            <a:ln w="25400">
              <a:solidFill>
                <a:schemeClr val="lt1"/>
              </a:solidFill>
            </a:ln>
            <a:effectLst/>
          </c:spPr>
          <c:explosion val="7"/>
          <c:dPt>
            <c:idx val="0"/>
            <c:bubble3D val="0"/>
            <c:explosion val="15"/>
            <c:spPr>
              <a:solidFill>
                <a:schemeClr val="accent3"/>
              </a:solidFill>
              <a:ln w="25400">
                <a:solidFill>
                  <a:schemeClr val="lt1"/>
                </a:solidFill>
              </a:ln>
              <a:effectLst/>
            </c:spPr>
            <c:extLst>
              <c:ext xmlns:c16="http://schemas.microsoft.com/office/drawing/2014/chart" uri="{C3380CC4-5D6E-409C-BE32-E72D297353CC}">
                <c16:uniqueId val="{00000001-16D6-FE48-A590-5B01FC7CA67B}"/>
              </c:ext>
            </c:extLst>
          </c:dPt>
          <c:dPt>
            <c:idx val="2"/>
            <c:bubble3D val="0"/>
            <c:explosion val="15"/>
            <c:spPr>
              <a:solidFill>
                <a:schemeClr val="bg1">
                  <a:lumMod val="85000"/>
                </a:schemeClr>
              </a:solidFill>
              <a:ln w="25400">
                <a:solidFill>
                  <a:schemeClr val="lt1"/>
                </a:solidFill>
              </a:ln>
              <a:effectLst/>
            </c:spPr>
            <c:extLst>
              <c:ext xmlns:c16="http://schemas.microsoft.com/office/drawing/2014/chart" uri="{C3380CC4-5D6E-409C-BE32-E72D297353CC}">
                <c16:uniqueId val="{00000003-16D6-FE48-A590-5B01FC7CA67B}"/>
              </c:ext>
            </c:extLst>
          </c:dPt>
          <c:dPt>
            <c:idx val="3"/>
            <c:bubble3D val="0"/>
            <c:explosion val="0"/>
            <c:spPr>
              <a:solidFill>
                <a:schemeClr val="accent3"/>
              </a:solidFill>
              <a:ln w="25400">
                <a:solidFill>
                  <a:schemeClr val="lt1"/>
                </a:solidFill>
              </a:ln>
              <a:effectLst/>
            </c:spPr>
            <c:extLst>
              <c:ext xmlns:c16="http://schemas.microsoft.com/office/drawing/2014/chart" uri="{C3380CC4-5D6E-409C-BE32-E72D297353CC}">
                <c16:uniqueId val="{00000005-16D6-FE48-A590-5B01FC7CA67B}"/>
              </c:ext>
            </c:extLst>
          </c:dPt>
          <c:dPt>
            <c:idx val="4"/>
            <c:bubble3D val="0"/>
            <c:explosion val="0"/>
            <c:spPr>
              <a:solidFill>
                <a:schemeClr val="accent4"/>
              </a:solidFill>
              <a:ln w="25400">
                <a:solidFill>
                  <a:schemeClr val="lt1"/>
                </a:solidFill>
              </a:ln>
              <a:effectLst/>
            </c:spPr>
            <c:extLst>
              <c:ext xmlns:c16="http://schemas.microsoft.com/office/drawing/2014/chart" uri="{C3380CC4-5D6E-409C-BE32-E72D297353CC}">
                <c16:uniqueId val="{00000007-16D6-FE48-A590-5B01FC7CA67B}"/>
              </c:ext>
            </c:extLst>
          </c:dPt>
          <c:dLbls>
            <c:dLbl>
              <c:idx val="0"/>
              <c:layout>
                <c:manualLayout>
                  <c:x val="-0.11145718503937008"/>
                  <c:y val="0.17823528939054173"/>
                </c:manualLayout>
              </c:layout>
              <c:tx>
                <c:rich>
                  <a:bodyPr/>
                  <a:lstStyle/>
                  <a:p>
                    <a:r>
                      <a:rPr lang="en-US" dirty="0"/>
                      <a:t>LSP</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6D6-FE48-A590-5B01FC7CA67B}"/>
                </c:ext>
              </c:extLst>
            </c:dLbl>
            <c:dLbl>
              <c:idx val="1"/>
              <c:layout>
                <c:manualLayout>
                  <c:x val="-0.18341584645669293"/>
                  <c:y val="4.9700058498534858E-3"/>
                </c:manualLayout>
              </c:layout>
              <c:tx>
                <c:rich>
                  <a:bodyPr/>
                  <a:lstStyle/>
                  <a:p>
                    <a:r>
                      <a:rPr lang="en-US" dirty="0"/>
                      <a:t>HSP</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16D6-FE48-A590-5B01FC7CA67B}"/>
                </c:ext>
              </c:extLst>
            </c:dLbl>
            <c:dLbl>
              <c:idx val="2"/>
              <c:layout>
                <c:manualLayout>
                  <c:x val="-0.15227418110574703"/>
                  <c:y val="-9.9336677644388652E-2"/>
                </c:manualLayout>
              </c:layout>
              <c:tx>
                <c:rich>
                  <a:bodyPr rot="0" spcFirstLastPara="1" vertOverflow="ellipsis" vert="horz" wrap="square" lIns="38100" tIns="19050" rIns="38100" bIns="19050" anchor="ctr" anchorCtr="1">
                    <a:spAutoFit/>
                  </a:bodyPr>
                  <a:lstStyle/>
                  <a:p>
                    <a:pPr>
                      <a:lnSpc>
                        <a:spcPct val="100000"/>
                      </a:lnSpc>
                      <a:defRPr sz="1200" b="1" i="0" u="none" strike="noStrike" kern="1200" baseline="0">
                        <a:solidFill>
                          <a:schemeClr val="tx1"/>
                        </a:solidFill>
                        <a:latin typeface="+mn-lt"/>
                        <a:ea typeface="+mn-ea"/>
                        <a:cs typeface="+mn-cs"/>
                      </a:defRPr>
                    </a:pPr>
                    <a:r>
                      <a:rPr lang="en-US" sz="1200" dirty="0"/>
                      <a:t>Annat </a:t>
                    </a:r>
                    <a:br>
                      <a:rPr lang="en-US" sz="1200" dirty="0"/>
                    </a:br>
                    <a:r>
                      <a:rPr lang="en-US" sz="1200" dirty="0"/>
                      <a:t>arbete </a:t>
                    </a:r>
                    <a:br>
                      <a:rPr lang="en-US" sz="1200" dirty="0"/>
                    </a:br>
                    <a:r>
                      <a:rPr lang="en-US" sz="1200" dirty="0"/>
                      <a:t>med el</a:t>
                    </a:r>
                  </a:p>
                </c:rich>
              </c:tx>
              <c:spPr>
                <a:noFill/>
                <a:ln>
                  <a:noFill/>
                </a:ln>
                <a:effectLst/>
              </c:spPr>
              <c:txPr>
                <a:bodyPr rot="0" spcFirstLastPara="1" vertOverflow="ellipsis" vert="horz" wrap="square" lIns="38100" tIns="19050" rIns="38100" bIns="19050" anchor="ctr" anchorCtr="1">
                  <a:spAutoFit/>
                </a:bodyPr>
                <a:lstStyle/>
                <a:p>
                  <a:pPr>
                    <a:lnSpc>
                      <a:spcPct val="100000"/>
                    </a:lnSpc>
                    <a:defRPr sz="1200" b="1" i="0" u="none" strike="noStrike" kern="1200" baseline="0">
                      <a:solidFill>
                        <a:schemeClr val="tx1"/>
                      </a:solidFill>
                      <a:latin typeface="+mn-lt"/>
                      <a:ea typeface="+mn-ea"/>
                      <a:cs typeface="+mn-cs"/>
                    </a:defRPr>
                  </a:pPr>
                  <a:endParaRPr lang="sv-SE"/>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6D6-FE48-A590-5B01FC7CA67B}"/>
                </c:ext>
              </c:extLst>
            </c:dLbl>
            <c:dLbl>
              <c:idx val="3"/>
              <c:layout>
                <c:manualLayout>
                  <c:x val="0.26494052797528278"/>
                  <c:y val="2.5297900510686589E-3"/>
                </c:manualLayout>
              </c:layout>
              <c:tx>
                <c:rich>
                  <a:bodyPr/>
                  <a:lstStyle/>
                  <a:p>
                    <a:r>
                      <a:rPr lang="en-US" dirty="0"/>
                      <a:t>2 år </a:t>
                    </a:r>
                    <a:br>
                      <a:rPr lang="en-US" dirty="0"/>
                    </a:br>
                    <a:r>
                      <a:rPr lang="en-US" dirty="0"/>
                      <a:t>LSP</a:t>
                    </a: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6D6-FE48-A590-5B01FC7CA67B}"/>
                </c:ext>
              </c:extLst>
            </c:dLbl>
            <c:dLbl>
              <c:idx val="4"/>
              <c:tx>
                <c:rich>
                  <a:bodyPr/>
                  <a:lstStyle/>
                  <a:p>
                    <a:r>
                      <a:rPr lang="en-US" dirty="0"/>
                      <a:t>1 år </a:t>
                    </a:r>
                    <a:br>
                      <a:rPr lang="en-US" dirty="0"/>
                    </a:br>
                    <a:r>
                      <a:rPr lang="en-US" dirty="0"/>
                      <a:t>LSP</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D6-FE48-A590-5B01FC7CA67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4"/>
                <c:pt idx="0">
                  <c:v>1 år LSP</c:v>
                </c:pt>
                <c:pt idx="1">
                  <c:v>1 år HSP</c:v>
                </c:pt>
                <c:pt idx="2">
                  <c:v>LSP</c:v>
                </c:pt>
                <c:pt idx="3">
                  <c:v>HSP</c:v>
                </c:pt>
              </c:strCache>
            </c:strRef>
          </c:cat>
          <c:val>
            <c:numRef>
              <c:f>Blad1!$B$2:$B$7</c:f>
              <c:numCache>
                <c:formatCode>General</c:formatCode>
                <c:ptCount val="6"/>
                <c:pt idx="0">
                  <c:v>16.666</c:v>
                </c:pt>
                <c:pt idx="1">
                  <c:v>16.666</c:v>
                </c:pt>
                <c:pt idx="2">
                  <c:v>16.666</c:v>
                </c:pt>
                <c:pt idx="3">
                  <c:v>50</c:v>
                </c:pt>
              </c:numCache>
            </c:numRef>
          </c:val>
          <c:extLst>
            <c:ext xmlns:c16="http://schemas.microsoft.com/office/drawing/2014/chart" uri="{C3380CC4-5D6E-409C-BE32-E72D297353CC}">
              <c16:uniqueId val="{00000009-16D6-FE48-A590-5B01FC7CA67B}"/>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Blad1!$B$1</c:f>
              <c:strCache>
                <c:ptCount val="1"/>
                <c:pt idx="0">
                  <c:v>Försäljning</c:v>
                </c:pt>
              </c:strCache>
            </c:strRef>
          </c:tx>
          <c:spPr>
            <a:solidFill>
              <a:schemeClr val="accent1"/>
            </a:solidFill>
            <a:ln w="25400">
              <a:solidFill>
                <a:schemeClr val="lt1"/>
              </a:solidFill>
            </a:ln>
            <a:effectLst/>
          </c:spPr>
          <c:explosion val="7"/>
          <c:dPt>
            <c:idx val="0"/>
            <c:bubble3D val="0"/>
            <c:spPr>
              <a:solidFill>
                <a:schemeClr val="tx2">
                  <a:lumMod val="60000"/>
                  <a:lumOff val="40000"/>
                </a:schemeClr>
              </a:solidFill>
              <a:ln w="25400">
                <a:solidFill>
                  <a:schemeClr val="lt1"/>
                </a:solidFill>
              </a:ln>
              <a:effectLst/>
            </c:spPr>
            <c:extLst>
              <c:ext xmlns:c16="http://schemas.microsoft.com/office/drawing/2014/chart" uri="{C3380CC4-5D6E-409C-BE32-E72D297353CC}">
                <c16:uniqueId val="{00000001-D71C-A94C-B800-4E96246BD7F9}"/>
              </c:ext>
            </c:extLst>
          </c:dPt>
          <c:dPt>
            <c:idx val="1"/>
            <c:bubble3D val="0"/>
            <c:spPr>
              <a:solidFill>
                <a:schemeClr val="accent3"/>
              </a:solidFill>
              <a:ln w="25400">
                <a:solidFill>
                  <a:schemeClr val="lt1"/>
                </a:solidFill>
              </a:ln>
              <a:effectLst/>
            </c:spPr>
            <c:extLst>
              <c:ext xmlns:c16="http://schemas.microsoft.com/office/drawing/2014/chart" uri="{C3380CC4-5D6E-409C-BE32-E72D297353CC}">
                <c16:uniqueId val="{00000003-D71C-A94C-B800-4E96246BD7F9}"/>
              </c:ext>
            </c:extLst>
          </c:dPt>
          <c:dPt>
            <c:idx val="2"/>
            <c:bubble3D val="0"/>
            <c:spPr>
              <a:solidFill>
                <a:schemeClr val="accent1"/>
              </a:solidFill>
              <a:ln w="25400">
                <a:solidFill>
                  <a:schemeClr val="lt1"/>
                </a:solidFill>
              </a:ln>
              <a:effectLst/>
            </c:spPr>
            <c:extLst>
              <c:ext xmlns:c16="http://schemas.microsoft.com/office/drawing/2014/chart" uri="{C3380CC4-5D6E-409C-BE32-E72D297353CC}">
                <c16:uniqueId val="{00000005-D71C-A94C-B800-4E96246BD7F9}"/>
              </c:ext>
            </c:extLst>
          </c:dPt>
          <c:dPt>
            <c:idx val="3"/>
            <c:bubble3D val="0"/>
            <c:spPr>
              <a:solidFill>
                <a:schemeClr val="bg1">
                  <a:lumMod val="85000"/>
                </a:schemeClr>
              </a:solidFill>
              <a:ln w="25400">
                <a:solidFill>
                  <a:schemeClr val="lt1"/>
                </a:solidFill>
              </a:ln>
              <a:effectLst/>
            </c:spPr>
            <c:extLst>
              <c:ext xmlns:c16="http://schemas.microsoft.com/office/drawing/2014/chart" uri="{C3380CC4-5D6E-409C-BE32-E72D297353CC}">
                <c16:uniqueId val="{00000007-D71C-A94C-B800-4E96246BD7F9}"/>
              </c:ext>
            </c:extLst>
          </c:dPt>
          <c:dPt>
            <c:idx val="4"/>
            <c:bubble3D val="0"/>
            <c:spPr>
              <a:solidFill>
                <a:schemeClr val="accent3"/>
              </a:solidFill>
              <a:ln w="25400">
                <a:solidFill>
                  <a:schemeClr val="lt1"/>
                </a:solidFill>
              </a:ln>
              <a:effectLst/>
            </c:spPr>
            <c:extLst>
              <c:ext xmlns:c16="http://schemas.microsoft.com/office/drawing/2014/chart" uri="{C3380CC4-5D6E-409C-BE32-E72D297353CC}">
                <c16:uniqueId val="{00000009-D71C-A94C-B800-4E96246BD7F9}"/>
              </c:ext>
            </c:extLst>
          </c:dPt>
          <c:dLbls>
            <c:dLbl>
              <c:idx val="0"/>
              <c:layout>
                <c:manualLayout>
                  <c:x val="-0.13254935980138993"/>
                  <c:y val="0.10316908705036772"/>
                </c:manualLayout>
              </c:layout>
              <c:tx>
                <c:rich>
                  <a:bodyPr rot="0" spcFirstLastPara="1" vertOverflow="ellipsis" vert="horz" wrap="square" lIns="38100" tIns="19050" rIns="38100" bIns="19050" anchor="ctr" anchorCtr="0">
                    <a:spAutoFit/>
                  </a:bodyPr>
                  <a:lstStyle/>
                  <a:p>
                    <a:pPr algn="l">
                      <a:defRPr lang="sv-SE" sz="1000" b="1" i="0" u="none" strike="noStrike" kern="1200" baseline="0" noProof="1" dirty="0">
                        <a:solidFill>
                          <a:schemeClr val="tx1"/>
                        </a:solidFill>
                        <a:latin typeface="+mn-lt"/>
                        <a:ea typeface="+mn-ea"/>
                        <a:cs typeface="+mn-cs"/>
                      </a:defRPr>
                    </a:pPr>
                    <a:r>
                      <a:rPr lang="en-US" sz="1000" noProof="1"/>
                      <a:t>Begränsade arbeten</a:t>
                    </a:r>
                  </a:p>
                </c:rich>
              </c:tx>
              <c:spPr>
                <a:noFill/>
                <a:ln>
                  <a:noFill/>
                </a:ln>
                <a:effectLst/>
              </c:spPr>
              <c:txPr>
                <a:bodyPr rot="0" spcFirstLastPara="1" vertOverflow="ellipsis" vert="horz" wrap="square" lIns="38100" tIns="19050" rIns="38100" bIns="19050" anchor="ctr" anchorCtr="0">
                  <a:spAutoFit/>
                </a:bodyPr>
                <a:lstStyle/>
                <a:p>
                  <a:pPr algn="l">
                    <a:defRPr lang="sv-SE" sz="1000" b="1" i="0" u="none" strike="noStrike" kern="1200" baseline="0" noProof="1" dirty="0">
                      <a:solidFill>
                        <a:schemeClr val="tx1"/>
                      </a:solidFill>
                      <a:latin typeface="+mn-lt"/>
                      <a:ea typeface="+mn-ea"/>
                      <a:cs typeface="+mn-cs"/>
                    </a:defRPr>
                  </a:pPr>
                  <a:endParaRPr lang="sv-SE"/>
                </a:p>
              </c:txPr>
              <c:dLblPos val="bestFit"/>
              <c:showLegendKey val="0"/>
              <c:showVal val="0"/>
              <c:showCatName val="0"/>
              <c:showSerName val="0"/>
              <c:showPercent val="1"/>
              <c:showBubbleSize val="0"/>
              <c:extLst>
                <c:ext xmlns:c15="http://schemas.microsoft.com/office/drawing/2012/chart" uri="{CE6537A1-D6FC-4f65-9D91-7224C49458BB}">
                  <c15:layout>
                    <c:manualLayout>
                      <c:w val="0.26551585833005559"/>
                      <c:h val="0.20731518207812721"/>
                    </c:manualLayout>
                  </c15:layout>
                </c:ext>
                <c:ext xmlns:c16="http://schemas.microsoft.com/office/drawing/2014/chart" uri="{C3380CC4-5D6E-409C-BE32-E72D297353CC}">
                  <c16:uniqueId val="{00000001-D71C-A94C-B800-4E96246BD7F9}"/>
                </c:ext>
              </c:extLst>
            </c:dLbl>
            <c:dLbl>
              <c:idx val="1"/>
              <c:layout>
                <c:manualLayout>
                  <c:x val="-0.15529297006372231"/>
                  <c:y val="7.1204758619922343E-2"/>
                </c:manualLayout>
              </c:layout>
              <c:tx>
                <c:rich>
                  <a:bodyPr/>
                  <a:lstStyle/>
                  <a:p>
                    <a:r>
                      <a:rPr lang="en-US" dirty="0"/>
                      <a:t>LSP</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1C-A94C-B800-4E96246BD7F9}"/>
                </c:ext>
              </c:extLst>
            </c:dLbl>
            <c:dLbl>
              <c:idx val="2"/>
              <c:layout>
                <c:manualLayout>
                  <c:x val="-0.15227418110574695"/>
                  <c:y val="-8.1674042323568438E-2"/>
                </c:manualLayout>
              </c:layout>
              <c:tx>
                <c:rich>
                  <a:bodyPr rot="0" spcFirstLastPara="1" vertOverflow="ellipsis" vert="horz" wrap="square" lIns="38100" tIns="19050" rIns="38100" bIns="19050" anchor="ctr" anchorCtr="1">
                    <a:spAutoFit/>
                  </a:bodyPr>
                  <a:lstStyle/>
                  <a:p>
                    <a:pPr>
                      <a:lnSpc>
                        <a:spcPct val="100000"/>
                      </a:lnSpc>
                      <a:defRPr lang="sv-SE" sz="1000" b="1" i="0" u="none" strike="noStrike" kern="1200" baseline="0" noProof="1" dirty="0">
                        <a:solidFill>
                          <a:schemeClr val="tx1"/>
                        </a:solidFill>
                        <a:latin typeface="+mn-lt"/>
                        <a:ea typeface="+mn-ea"/>
                        <a:cs typeface="+mn-cs"/>
                      </a:defRPr>
                    </a:pPr>
                    <a:r>
                      <a:rPr lang="en-US" sz="1000" noProof="1"/>
                      <a:t>HSP</a:t>
                    </a:r>
                  </a:p>
                </c:rich>
              </c:tx>
              <c:spPr>
                <a:noFill/>
                <a:ln>
                  <a:noFill/>
                </a:ln>
                <a:effectLst/>
              </c:spPr>
              <c:txPr>
                <a:bodyPr rot="0" spcFirstLastPara="1" vertOverflow="ellipsis" vert="horz" wrap="square" lIns="38100" tIns="19050" rIns="38100" bIns="19050" anchor="ctr" anchorCtr="1">
                  <a:spAutoFit/>
                </a:bodyPr>
                <a:lstStyle/>
                <a:p>
                  <a:pPr>
                    <a:lnSpc>
                      <a:spcPct val="100000"/>
                    </a:lnSpc>
                    <a:defRPr lang="sv-SE" sz="1000" b="1" i="0" u="none" strike="noStrike" kern="1200" baseline="0" noProof="1" dirty="0">
                      <a:solidFill>
                        <a:schemeClr val="tx1"/>
                      </a:solidFill>
                      <a:latin typeface="+mn-lt"/>
                      <a:ea typeface="+mn-ea"/>
                      <a:cs typeface="+mn-cs"/>
                    </a:defRPr>
                  </a:pPr>
                  <a:endParaRPr lang="sv-SE"/>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71C-A94C-B800-4E96246BD7F9}"/>
                </c:ext>
              </c:extLst>
            </c:dLbl>
            <c:dLbl>
              <c:idx val="3"/>
              <c:layout>
                <c:manualLayout>
                  <c:x val="-0.2116399143357045"/>
                  <c:y val="-8.0952810046656353E-17"/>
                </c:manualLayout>
              </c:layout>
              <c:tx>
                <c:rich>
                  <a:bodyPr/>
                  <a:lstStyle/>
                  <a:p>
                    <a:r>
                      <a:rPr lang="en-US" sz="1000" b="1" i="0" u="none" strike="noStrike" kern="1200" baseline="0" dirty="0">
                        <a:solidFill>
                          <a:prstClr val="black"/>
                        </a:solidFill>
                      </a:rPr>
                      <a:t>Annat </a:t>
                    </a:r>
                    <a:br>
                      <a:rPr lang="en-US" sz="1000" b="1" i="0" u="none" strike="noStrike" kern="1200" baseline="0" dirty="0">
                        <a:solidFill>
                          <a:prstClr val="black"/>
                        </a:solidFill>
                      </a:rPr>
                    </a:br>
                    <a:r>
                      <a:rPr lang="en-US" sz="1000" b="1" i="0" u="none" strike="noStrike" kern="1200" baseline="0" dirty="0">
                        <a:solidFill>
                          <a:prstClr val="black"/>
                        </a:solidFill>
                      </a:rPr>
                      <a:t>arbete </a:t>
                    </a:r>
                    <a:br>
                      <a:rPr lang="en-US" sz="1000" b="1" i="0" u="none" strike="noStrike" kern="1200" baseline="0" dirty="0">
                        <a:solidFill>
                          <a:prstClr val="black"/>
                        </a:solidFill>
                      </a:rPr>
                    </a:br>
                    <a:r>
                      <a:rPr lang="en-US" sz="1000" b="1" i="0" u="none" strike="noStrike" kern="1200" baseline="0" dirty="0">
                        <a:solidFill>
                          <a:prstClr val="black"/>
                        </a:solidFill>
                      </a:rPr>
                      <a:t>med el</a:t>
                    </a:r>
                    <a:endParaRPr lang="en-US" sz="1000"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30091562919439635"/>
                      <c:h val="0.4175005423958878"/>
                    </c:manualLayout>
                  </c15:layout>
                </c:ext>
                <c:ext xmlns:c16="http://schemas.microsoft.com/office/drawing/2014/chart" uri="{C3380CC4-5D6E-409C-BE32-E72D297353CC}">
                  <c16:uniqueId val="{00000007-D71C-A94C-B800-4E96246BD7F9}"/>
                </c:ext>
              </c:extLst>
            </c:dLbl>
            <c:dLbl>
              <c:idx val="4"/>
              <c:layout>
                <c:manualLayout>
                  <c:x val="0.16447804928548038"/>
                  <c:y val="-4.0476405023328177E-17"/>
                </c:manualLayout>
              </c:layout>
              <c:tx>
                <c:rich>
                  <a:bodyPr/>
                  <a:lstStyle/>
                  <a:p>
                    <a:r>
                      <a:rPr lang="en-US" sz="1200" b="1" i="0" u="none" strike="noStrike" kern="1200" baseline="0" noProof="1">
                        <a:solidFill>
                          <a:prstClr val="black"/>
                        </a:solidFill>
                      </a:rPr>
                      <a:t>LSP eller </a:t>
                    </a:r>
                    <a:br>
                      <a:rPr lang="en-US" sz="1200" b="1" i="0" u="none" strike="noStrike" kern="1200" baseline="0" noProof="1">
                        <a:solidFill>
                          <a:prstClr val="black"/>
                        </a:solidFill>
                      </a:rPr>
                    </a:br>
                    <a:r>
                      <a:rPr lang="en-US" sz="1200" b="1" i="0" u="none" strike="noStrike" kern="1200" baseline="0" noProof="1">
                        <a:solidFill>
                          <a:prstClr val="black"/>
                        </a:solidFill>
                      </a:rPr>
                      <a:t>Begränsade arbeten</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33575294093874758"/>
                      <c:h val="0.4175005423958878"/>
                    </c:manualLayout>
                  </c15:layout>
                </c:ext>
                <c:ext xmlns:c16="http://schemas.microsoft.com/office/drawing/2014/chart" uri="{C3380CC4-5D6E-409C-BE32-E72D297353CC}">
                  <c16:uniqueId val="{00000009-D71C-A94C-B800-4E96246BD7F9}"/>
                </c:ext>
              </c:extLst>
            </c:dLbl>
            <c:spPr>
              <a:noFill/>
              <a:ln>
                <a:noFill/>
              </a:ln>
              <a:effectLst/>
            </c:spPr>
            <c:txPr>
              <a:bodyPr rot="0" spcFirstLastPara="1" vertOverflow="ellipsis" vert="horz" wrap="square" lIns="38100" tIns="19050" rIns="38100" bIns="19050" anchor="ctr" anchorCtr="1">
                <a:spAutoFit/>
              </a:bodyPr>
              <a:lstStyle/>
              <a:p>
                <a:pPr>
                  <a:defRPr lang="sv-SE" sz="1000" b="1" i="0" u="none" strike="noStrike" kern="1200" baseline="0" noProof="1" dirty="0">
                    <a:solidFill>
                      <a:schemeClr val="tx1"/>
                    </a:solidFill>
                    <a:latin typeface="+mn-lt"/>
                    <a:ea typeface="+mn-ea"/>
                    <a:cs typeface="+mn-cs"/>
                  </a:defRPr>
                </a:pPr>
                <a:endParaRPr lang="sv-S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Blad1!$A$2:$A$7</c:f>
              <c:strCache>
                <c:ptCount val="5"/>
                <c:pt idx="0">
                  <c:v>1 år LSP</c:v>
                </c:pt>
                <c:pt idx="1">
                  <c:v>1 år HSP</c:v>
                </c:pt>
                <c:pt idx="2">
                  <c:v>LSP</c:v>
                </c:pt>
                <c:pt idx="3">
                  <c:v>Begränsade</c:v>
                </c:pt>
                <c:pt idx="4">
                  <c:v>HSP</c:v>
                </c:pt>
              </c:strCache>
            </c:strRef>
          </c:cat>
          <c:val>
            <c:numRef>
              <c:f>Blad1!$B$2:$B$7</c:f>
              <c:numCache>
                <c:formatCode>General</c:formatCode>
                <c:ptCount val="6"/>
                <c:pt idx="0">
                  <c:v>12.5</c:v>
                </c:pt>
                <c:pt idx="1">
                  <c:v>12.5</c:v>
                </c:pt>
                <c:pt idx="2">
                  <c:v>12.5</c:v>
                </c:pt>
                <c:pt idx="3">
                  <c:v>12.5</c:v>
                </c:pt>
                <c:pt idx="4">
                  <c:v>50</c:v>
                </c:pt>
              </c:numCache>
            </c:numRef>
          </c:val>
          <c:extLst>
            <c:ext xmlns:c16="http://schemas.microsoft.com/office/drawing/2014/chart" uri="{C3380CC4-5D6E-409C-BE32-E72D297353CC}">
              <c16:uniqueId val="{0000000A-D71C-A94C-B800-4E96246BD7F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BA08F-B8F7-9D41-9FA3-FF546A84D14D}" type="datetimeFigureOut">
              <a:rPr lang="sv-SE" smtClean="0"/>
              <a:t>2020-11-19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61F9E-4731-DE4E-A939-9175AAB27CC6}" type="slidenum">
              <a:rPr lang="sv-SE" smtClean="0"/>
              <a:t>‹#›</a:t>
            </a:fld>
            <a:endParaRPr lang="sv-SE"/>
          </a:p>
        </p:txBody>
      </p:sp>
    </p:spTree>
    <p:extLst>
      <p:ext uri="{BB962C8B-B14F-4D97-AF65-F5344CB8AC3E}">
        <p14:creationId xmlns:p14="http://schemas.microsoft.com/office/powerpoint/2010/main" val="276785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chemeClr val="tx1"/>
                </a:solidFill>
              </a:rPr>
              <a:t>Reglerat yrke</a:t>
            </a:r>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solidFill>
                  <a:schemeClr val="tx1"/>
                </a:solidFill>
              </a:rPr>
              <a:t>Elinstallatör är</a:t>
            </a:r>
            <a:r>
              <a:rPr lang="sv-SE" b="0" baseline="0" dirty="0">
                <a:solidFill>
                  <a:schemeClr val="tx1"/>
                </a:solidFill>
              </a:rPr>
              <a:t> ett reglerat yrke i Sverige. </a:t>
            </a:r>
            <a:r>
              <a:rPr lang="sv-SE" sz="1200" dirty="0">
                <a:solidFill>
                  <a:schemeClr val="tx1"/>
                </a:solidFill>
              </a:rPr>
              <a:t>Ett reglerat yrke innebär att det i svensk lag finns definierat vad som krävs för att få arbeta inom yrket, till exempel en viss examen en auktorisation eller en legitimation,</a:t>
            </a:r>
            <a:r>
              <a:rPr lang="sv-SE" sz="1200" baseline="0" dirty="0">
                <a:solidFill>
                  <a:schemeClr val="tx1"/>
                </a:solidFill>
              </a:rPr>
              <a:t> som utfärdats av behörig myndighet. Idag finns det cirka 40 reglerade yrken i Sverige. Andra exempel är läkare, sjuksköterska, tandläkare, advokat, fastighetsmäklare och lärare.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baseline="0" dirty="0">
                <a:solidFill>
                  <a:schemeClr val="tx1"/>
                </a:solidFill>
              </a:rPr>
              <a:t>Auktorisation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a:solidFill>
                  <a:schemeClr val="tx1"/>
                </a:solidFill>
              </a:rPr>
              <a:t>För att bli elinstallatör krävs det att man får en auktorisation utfärdad.</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baseline="0" dirty="0">
                <a:solidFill>
                  <a:schemeClr val="tx1"/>
                </a:solidFill>
              </a:rPr>
              <a:t>Elsäkerhetsverket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a:solidFill>
                  <a:schemeClr val="tx1"/>
                </a:solidFill>
              </a:rPr>
              <a:t>En auktorisation ansöker man om hos Elsäkerhetsverket. För att få en auktorisation måste man uppfylla ett utbildningskrav och ett krav om praktisk erfarenhet. Vi återkommer till kraven längre fram i presentationen.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a:solidFill>
                  <a:schemeClr val="tx1"/>
                </a:solidFill>
              </a:rPr>
              <a:t>Först när man har en auktorisation är man elinstallatör.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b="0"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2</a:t>
            </a:fld>
            <a:endParaRPr lang="sv-SE"/>
          </a:p>
        </p:txBody>
      </p:sp>
    </p:spTree>
    <p:extLst>
      <p:ext uri="{BB962C8B-B14F-4D97-AF65-F5344CB8AC3E}">
        <p14:creationId xmlns:p14="http://schemas.microsoft.com/office/powerpoint/2010/main" val="141434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tre</a:t>
            </a:r>
            <a:r>
              <a:rPr lang="sv-SE" baseline="0" dirty="0"/>
              <a:t> olika auktorisationstyper att ansöka om. Auktorisationstyperna omfattar olika typer av elinstallationsarbete.</a:t>
            </a:r>
          </a:p>
          <a:p>
            <a:endParaRPr lang="sv-SE" baseline="0" dirty="0"/>
          </a:p>
          <a:p>
            <a:r>
              <a:rPr lang="sv-SE" b="1" dirty="0">
                <a:effectLst/>
              </a:rPr>
              <a:t>A Fullständig auktorisation</a:t>
            </a:r>
          </a:p>
          <a:p>
            <a:r>
              <a:rPr lang="sv-SE" dirty="0">
                <a:effectLst/>
              </a:rPr>
              <a:t>Omfattar alla elinstallationsarbeten. Både</a:t>
            </a:r>
            <a:r>
              <a:rPr lang="sv-SE" baseline="0" dirty="0">
                <a:effectLst/>
              </a:rPr>
              <a:t> låg- och högspänningsinstallationer.</a:t>
            </a:r>
            <a:endParaRPr lang="sv-SE" dirty="0">
              <a:effectLst/>
            </a:endParaRPr>
          </a:p>
          <a:p>
            <a:endParaRPr lang="sv-SE" dirty="0"/>
          </a:p>
          <a:p>
            <a:r>
              <a:rPr lang="sv-SE" b="1" dirty="0">
                <a:effectLst/>
              </a:rPr>
              <a:t>AL Auktorisation lågspänning</a:t>
            </a:r>
          </a:p>
          <a:p>
            <a:r>
              <a:rPr lang="sv-SE" dirty="0">
                <a:effectLst/>
              </a:rPr>
              <a:t>Omfattar alla elinstallationsarbeten på lågspänningsanläggningar</a:t>
            </a:r>
            <a:r>
              <a:rPr lang="sv-SE" baseline="0" dirty="0">
                <a:effectLst/>
              </a:rPr>
              <a:t> (</a:t>
            </a:r>
            <a:r>
              <a:rPr lang="sv-SE" dirty="0">
                <a:effectLst/>
              </a:rPr>
              <a:t>elinstallationsarbeten i kretsar som matas med nominell spänning under 1000 volt AC och 1500 volt DC).</a:t>
            </a:r>
          </a:p>
          <a:p>
            <a:endParaRPr lang="sv-SE" dirty="0"/>
          </a:p>
          <a:p>
            <a:r>
              <a:rPr lang="sv-SE" b="1" dirty="0">
                <a:effectLst/>
              </a:rPr>
              <a:t>B Begränsad auktorisation</a:t>
            </a:r>
          </a:p>
          <a:p>
            <a:r>
              <a:rPr lang="sv-SE" dirty="0">
                <a:effectLst/>
              </a:rPr>
              <a:t>Omfattar elinstallationsarbeten på lågspänningsanläggningar (elinstallationsarbeten i kretsar som matas med nominell spänning under 1000 V AC och 1500 V DC) begränsat till arbete i befintlig gruppledning som innebär:</a:t>
            </a:r>
          </a:p>
          <a:p>
            <a:r>
              <a:rPr lang="sv-SE" dirty="0">
                <a:effectLst/>
              </a:rPr>
              <a:t>1. att installera och flytta ljusarmaturer, elkopplare och uttag med tillhörande kablar,</a:t>
            </a:r>
          </a:p>
          <a:p>
            <a:r>
              <a:rPr lang="sv-SE" dirty="0">
                <a:effectLst/>
              </a:rPr>
              <a:t>2. att fast ansluta elektrisk utrustning som förbrukar el med tillhörande don samt förläggning och anslutning av kablar som tillhör donen, samt</a:t>
            </a:r>
          </a:p>
          <a:p>
            <a:r>
              <a:rPr lang="sv-SE" dirty="0">
                <a:effectLst/>
              </a:rPr>
              <a:t>3. att koppla loss elektrisk utrustning som förbrukar el med tillhörande don och kablar.</a:t>
            </a:r>
          </a:p>
          <a:p>
            <a:endParaRPr lang="sv-SE" dirty="0">
              <a:effectLst/>
            </a:endParaRPr>
          </a:p>
          <a:p>
            <a:r>
              <a:rPr lang="sv-SE" dirty="0">
                <a:effectLst/>
              </a:rPr>
              <a:t>En</a:t>
            </a:r>
            <a:r>
              <a:rPr lang="sv-SE" baseline="0" dirty="0">
                <a:effectLst/>
              </a:rPr>
              <a:t> högre auktorisationstyp omfattar också alltid lägre auktorisationstyper. Så en A omfattar också en AL och en B. Likaså omfattar en AL en B.</a:t>
            </a:r>
            <a:endParaRPr lang="sv-SE" dirty="0">
              <a:effectLst/>
            </a:endParaRPr>
          </a:p>
          <a:p>
            <a:endParaRPr lang="sv-SE" dirty="0">
              <a:effectLst/>
            </a:endParaRPr>
          </a:p>
        </p:txBody>
      </p:sp>
      <p:sp>
        <p:nvSpPr>
          <p:cNvPr id="4" name="Platshållare för bildnummer 3"/>
          <p:cNvSpPr>
            <a:spLocks noGrp="1"/>
          </p:cNvSpPr>
          <p:nvPr>
            <p:ph type="sldNum" sz="quarter" idx="5"/>
          </p:nvPr>
        </p:nvSpPr>
        <p:spPr/>
        <p:txBody>
          <a:bodyPr/>
          <a:lstStyle/>
          <a:p>
            <a:fld id="{1C361F9E-4731-DE4E-A939-9175AAB27CC6}" type="slidenum">
              <a:rPr lang="sv-SE" smtClean="0"/>
              <a:t>3</a:t>
            </a:fld>
            <a:endParaRPr lang="sv-SE"/>
          </a:p>
        </p:txBody>
      </p:sp>
    </p:spTree>
    <p:extLst>
      <p:ext uri="{BB962C8B-B14F-4D97-AF65-F5344CB8AC3E}">
        <p14:creationId xmlns:p14="http://schemas.microsoft.com/office/powerpoint/2010/main" val="312721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Auktorisationsföreskrifterna ELSÄK-FS 2017:4</a:t>
            </a:r>
          </a:p>
          <a:p>
            <a:r>
              <a:rPr lang="sv-SE" dirty="0"/>
              <a:t>För</a:t>
            </a:r>
            <a:r>
              <a:rPr lang="sv-SE" baseline="0" dirty="0"/>
              <a:t> att få en auktorisation som elinstallatör måste man uppfylla ett utbildningskrav och ett krav på praktisk erfarenhet. Kraven skiljer sig åt beroende på vilken auktorisationstyp man ansöker om, kraven regleras i Elsäkerhetsverkets auktorisationsföreskrifter, </a:t>
            </a:r>
            <a:r>
              <a:rPr lang="sv-SE" dirty="0">
                <a:effectLst/>
              </a:rPr>
              <a:t>ELSÄK-FS 2017:4.</a:t>
            </a:r>
          </a:p>
          <a:p>
            <a:endParaRPr lang="sv-SE"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Det spelar ingen roll i vilken ordning du</a:t>
            </a:r>
            <a:r>
              <a:rPr lang="sv-SE" sz="1200" baseline="0" dirty="0"/>
              <a:t> uppfyller kraven, om du arbetat eller studerat först.</a:t>
            </a:r>
            <a:r>
              <a:rPr lang="sv-SE" sz="1200" dirty="0"/>
              <a:t> Observera att </a:t>
            </a:r>
            <a:r>
              <a:rPr lang="sv-SE" sz="1200" baseline="0" dirty="0"/>
              <a:t>avsaknaden av det ena inte kan kompenseras av en ökad volym av det andra. Om du till exempel har arbetat med el i många år så kan det inte kompensera att du saknar den utbildning som krävs.</a:t>
            </a:r>
            <a:endParaRPr lang="sv-SE" dirty="0">
              <a:effectLst/>
            </a:endParaRPr>
          </a:p>
          <a:p>
            <a:endParaRPr lang="sv-SE" dirty="0">
              <a:effectLst/>
            </a:endParaRPr>
          </a:p>
          <a:p>
            <a:r>
              <a:rPr lang="sv-SE" b="1" dirty="0">
                <a:effectLst/>
              </a:rPr>
              <a:t>Utbildning</a:t>
            </a:r>
          </a:p>
          <a:p>
            <a:r>
              <a:rPr lang="sv-SE" dirty="0">
                <a:effectLst/>
              </a:rPr>
              <a:t>För att kunna uppfylla utbildningskravet måste du med godkänt resultat ha genomfört en </a:t>
            </a:r>
            <a:r>
              <a:rPr lang="sv-SE" dirty="0" err="1">
                <a:effectLst/>
              </a:rPr>
              <a:t>elutbildning</a:t>
            </a:r>
            <a:r>
              <a:rPr lang="sv-SE" dirty="0">
                <a:effectLst/>
              </a:rPr>
              <a:t> som är relevant för den auktorisationstyp som du söker om. Vad en utbildning ska innehålla för att kravet ska vara uppfyllt regleras i auktorisationsföreskrifter. I föreskrifternas bilagor presenteras de kunskaps- och färdighetskrav som ställs för de olika auktorisationstyperna.</a:t>
            </a:r>
          </a:p>
          <a:p>
            <a:endParaRPr lang="sv-SE" dirty="0">
              <a:effectLst/>
            </a:endParaRPr>
          </a:p>
          <a:p>
            <a:r>
              <a:rPr lang="sv-SE" dirty="0">
                <a:effectLst/>
              </a:rPr>
              <a:t>Din utbildningsanordnare kan hjälpa dig att svara på om just din utbildning kommer att omfatta det innehåll som krävs.</a:t>
            </a:r>
          </a:p>
          <a:p>
            <a:endParaRPr lang="sv-SE" dirty="0">
              <a:effectLst/>
            </a:endParaRPr>
          </a:p>
          <a:p>
            <a:r>
              <a:rPr lang="sv-SE" b="1" dirty="0">
                <a:effectLst/>
              </a:rPr>
              <a:t>Praktisk erfarenhet</a:t>
            </a:r>
          </a:p>
          <a:p>
            <a:r>
              <a:rPr lang="sv-SE" dirty="0">
                <a:effectLst/>
              </a:rPr>
              <a:t>Hur lång tid och i vilken omfattning du behöver ha jobbat med el skiljer sig åt beroende på vilken auktorisationstyp du söker. Var noga med att ta reda på vilka krav som ställs för just din ansökan. </a:t>
            </a:r>
          </a:p>
          <a:p>
            <a:endParaRPr lang="sv-SE" dirty="0">
              <a:effectLst/>
            </a:endParaRPr>
          </a:p>
          <a:p>
            <a:r>
              <a:rPr lang="sv-SE" b="1" i="1" dirty="0">
                <a:effectLst/>
              </a:rPr>
              <a:t>Elinstallationsarbete</a:t>
            </a:r>
          </a:p>
          <a:p>
            <a:r>
              <a:rPr lang="sv-SE" dirty="0">
                <a:effectLst/>
              </a:rPr>
              <a:t>För att kunna uppfylla kravet på praktisk erfarenhet måste du ha arbetat med elinstallationsarbete. Vad som är elinstallationsarbete anges i 4 § Elsäkerhetslagen. Arbetet räknas som elinstallationsarbete när du</a:t>
            </a:r>
          </a:p>
          <a:p>
            <a:pPr marL="171450" indent="-171450">
              <a:buFont typeface="Arial" panose="020B0604020202020204" pitchFamily="34" charset="0"/>
              <a:buChar char="•"/>
            </a:pPr>
            <a:r>
              <a:rPr lang="sv-SE" dirty="0">
                <a:effectLst/>
              </a:rPr>
              <a:t>utför en elektrisk starkströmsanläggning</a:t>
            </a:r>
          </a:p>
          <a:p>
            <a:pPr marL="171450" indent="-171450">
              <a:buFont typeface="Arial" panose="020B0604020202020204" pitchFamily="34" charset="0"/>
              <a:buChar char="•"/>
            </a:pPr>
            <a:r>
              <a:rPr lang="sv-SE" dirty="0">
                <a:effectLst/>
              </a:rPr>
              <a:t>ändrar en elektrisk starkströmsanläggning</a:t>
            </a:r>
          </a:p>
          <a:p>
            <a:pPr marL="171450" indent="-171450">
              <a:buFont typeface="Arial" panose="020B0604020202020204" pitchFamily="34" charset="0"/>
              <a:buChar char="•"/>
            </a:pPr>
            <a:r>
              <a:rPr lang="sv-SE" dirty="0">
                <a:effectLst/>
              </a:rPr>
              <a:t>reparerar en elektrisk starkströmsanläggning</a:t>
            </a:r>
          </a:p>
          <a:p>
            <a:pPr marL="171450" indent="-171450">
              <a:buFont typeface="Arial" panose="020B0604020202020204" pitchFamily="34" charset="0"/>
              <a:buChar char="•"/>
            </a:pPr>
            <a:r>
              <a:rPr lang="sv-SE" dirty="0">
                <a:effectLst/>
              </a:rPr>
              <a:t>fast ansluter en elektrisk utrustning till en starkströmsanläggning</a:t>
            </a:r>
          </a:p>
          <a:p>
            <a:pPr marL="171450" indent="-171450">
              <a:buFont typeface="Arial" panose="020B0604020202020204" pitchFamily="34" charset="0"/>
              <a:buChar char="•"/>
            </a:pPr>
            <a:r>
              <a:rPr lang="sv-SE" dirty="0">
                <a:effectLst/>
              </a:rPr>
              <a:t>kopplar loss en elektrisk utrustning från en starkströmsanläggning som utrustningen är fast ansluten till.</a:t>
            </a:r>
          </a:p>
          <a:p>
            <a:pPr marL="0" indent="0">
              <a:buFont typeface="Arial" panose="020B0604020202020204" pitchFamily="34" charset="0"/>
              <a:buNone/>
            </a:pPr>
            <a:endParaRPr lang="sv-SE" dirty="0">
              <a:effectLst/>
            </a:endParaRPr>
          </a:p>
          <a:p>
            <a:r>
              <a:rPr lang="sv-SE" dirty="0">
                <a:effectLst/>
              </a:rPr>
              <a:t>Elinstallationsarbete omfattar alltså allt arbete på en starkströmsanläggning från elproduktion fram till och med eluttaget samt alla fasta anslutningar och </a:t>
            </a:r>
            <a:r>
              <a:rPr lang="sv-SE" dirty="0" err="1">
                <a:effectLst/>
              </a:rPr>
              <a:t>losskopplingar</a:t>
            </a:r>
            <a:r>
              <a:rPr lang="sv-SE" dirty="0">
                <a:effectLst/>
              </a:rPr>
              <a:t> av elektrisk utrustning.</a:t>
            </a:r>
          </a:p>
          <a:p>
            <a:endParaRPr lang="sv-SE" b="1" dirty="0">
              <a:effectLst/>
            </a:endParaRPr>
          </a:p>
          <a:p>
            <a:r>
              <a:rPr lang="sv-SE" b="1" i="1" dirty="0">
                <a:effectLst/>
              </a:rPr>
              <a:t>Annat arbete med el</a:t>
            </a:r>
          </a:p>
          <a:p>
            <a:r>
              <a:rPr lang="sv-SE" dirty="0">
                <a:effectLst/>
              </a:rPr>
              <a:t>Det är dock inte bara elinstallationsarbete som får tillgodoräknas som praktisk erfarenhet. Du får också delvis (upp till halva tiden av den tid som krävs) tillgodoräkna dig </a:t>
            </a:r>
            <a:r>
              <a:rPr lang="sv-SE" i="1" dirty="0">
                <a:effectLst/>
              </a:rPr>
              <a:t>annat arbete med el</a:t>
            </a:r>
            <a:r>
              <a:rPr lang="sv-SE" dirty="0">
                <a:effectLst/>
              </a:rPr>
              <a:t>. Observera att </a:t>
            </a:r>
            <a:r>
              <a:rPr lang="sv-SE" i="1" dirty="0">
                <a:effectLst/>
              </a:rPr>
              <a:t>annat arbete med el </a:t>
            </a:r>
            <a:r>
              <a:rPr lang="sv-SE" dirty="0">
                <a:effectLst/>
              </a:rPr>
              <a:t>måste omfattas av något av de kunskapsområden som framgår i bilaga 1, 2 eller 3 i auktorisationsföreskrifterna (olika</a:t>
            </a:r>
            <a:r>
              <a:rPr lang="sv-SE" baseline="0" dirty="0">
                <a:effectLst/>
              </a:rPr>
              <a:t> bilagor beroende på vilken auktorisationstyp du ansöker om)</a:t>
            </a:r>
            <a:r>
              <a:rPr lang="sv-SE" dirty="0">
                <a:effectLst/>
              </a:rPr>
              <a:t>. Exempel på sådana arbeten kan vara konstruktion, dimensionering, felsökning eller kontroll av hög- eller lågspänningsanläggningar eller utrustning som ansluts till sådana.</a:t>
            </a:r>
          </a:p>
          <a:p>
            <a:endParaRPr lang="sv-SE" dirty="0">
              <a:effectLst/>
            </a:endParaRPr>
          </a:p>
          <a:p>
            <a:r>
              <a:rPr lang="sv-SE" b="1" i="0" dirty="0">
                <a:effectLst/>
              </a:rPr>
              <a:t>Arbete</a:t>
            </a:r>
            <a:r>
              <a:rPr lang="sv-SE" b="1" i="0" baseline="0" dirty="0">
                <a:effectLst/>
              </a:rPr>
              <a:t> i annat EES-land eller Schweiz</a:t>
            </a:r>
            <a:endParaRPr lang="sv-SE" b="1" i="0" dirty="0">
              <a:effectLst/>
            </a:endParaRPr>
          </a:p>
          <a:p>
            <a:r>
              <a:rPr lang="sv-SE" dirty="0">
                <a:effectLst/>
              </a:rPr>
              <a:t>Om din utbildning är genomförd i Sverige kan din praktiska erfarenhet vara utförd i antingen i Sverige eller i något annat EES-land eller i Schweiz. Om din utbildning däremot är genomförd i ett annat land behöver minst hälften av din praktiska erfarenhet vara utförd i Sverige. Resterande tid får lov att vara utförd i något annat EES-land eller i Schweiz. </a:t>
            </a:r>
          </a:p>
          <a:p>
            <a:endParaRPr lang="sv-SE" baseline="0" dirty="0">
              <a:effectLst/>
            </a:endParaRPr>
          </a:p>
          <a:p>
            <a:r>
              <a:rPr lang="sv-SE" dirty="0">
                <a:effectLst/>
              </a:rPr>
              <a:t>Praktisk erfarenhet som utförts utanför Sverige, EES eller Schweiz kan inte tillgodoräknas vid en ansökan om auktorisation.</a:t>
            </a:r>
            <a:endParaRPr lang="sv-SE" baseline="0" dirty="0">
              <a:effectLst/>
            </a:endParaRPr>
          </a:p>
          <a:p>
            <a:endParaRPr lang="sv-SE" baseline="0" dirty="0"/>
          </a:p>
          <a:p>
            <a:endParaRPr lang="sv-SE" baseline="0" dirty="0"/>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4</a:t>
            </a:fld>
            <a:endParaRPr lang="sv-SE"/>
          </a:p>
        </p:txBody>
      </p:sp>
    </p:spTree>
    <p:extLst>
      <p:ext uri="{BB962C8B-B14F-4D97-AF65-F5344CB8AC3E}">
        <p14:creationId xmlns:p14="http://schemas.microsoft.com/office/powerpoint/2010/main" val="299414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Utbildning</a:t>
            </a:r>
          </a:p>
          <a:p>
            <a:r>
              <a:rPr lang="sv-SE" dirty="0">
                <a:effectLst/>
              </a:rPr>
              <a:t>För att uppfylla utbildningskravet för en A-auktorisation ska du med godkänt resultat ha gått en utbildning som omfattar de kunskaps- och färdighetskrav som framgår i bilaga 1 och 2 i auktorisationsföreskrifterna. </a:t>
            </a:r>
          </a:p>
          <a:p>
            <a:endParaRPr lang="sv-SE" b="1" dirty="0"/>
          </a:p>
          <a:p>
            <a:r>
              <a:rPr lang="sv-SE" b="1" dirty="0"/>
              <a:t>Praktisk erfarenhet</a:t>
            </a:r>
          </a:p>
          <a:p>
            <a:r>
              <a:rPr lang="sv-SE" dirty="0">
                <a:effectLst/>
              </a:rPr>
              <a:t>För att uppfylla kravet på praktisk erfarenhet för en A-auktorisation ska du ha arbetat med el i minst fyra år. Observera att det finns obligatoriskt elinstallationsarbete som</a:t>
            </a:r>
            <a:r>
              <a:rPr lang="sv-SE" baseline="0" dirty="0">
                <a:effectLst/>
              </a:rPr>
              <a:t> du måste ha arbetat med</a:t>
            </a:r>
          </a:p>
          <a:p>
            <a:endParaRPr lang="sv-SE" baseline="0" dirty="0">
              <a:effectLst/>
            </a:endParaRPr>
          </a:p>
          <a:p>
            <a:r>
              <a:rPr lang="sv-SE" b="1" i="1" baseline="0" dirty="0">
                <a:effectLst/>
              </a:rPr>
              <a:t>Obligatoriska 2 år</a:t>
            </a:r>
          </a:p>
          <a:p>
            <a:pPr marL="171450" indent="-171450">
              <a:buFont typeface="Arial" panose="020B0604020202020204" pitchFamily="34" charset="0"/>
              <a:buChar char="•"/>
            </a:pPr>
            <a:r>
              <a:rPr lang="sv-SE" dirty="0">
                <a:effectLst/>
              </a:rPr>
              <a:t>Du</a:t>
            </a:r>
            <a:r>
              <a:rPr lang="sv-SE" baseline="0" dirty="0">
                <a:effectLst/>
              </a:rPr>
              <a:t> måste</a:t>
            </a:r>
            <a:r>
              <a:rPr lang="sv-SE" dirty="0">
                <a:effectLst/>
              </a:rPr>
              <a:t> i minst ett år ha arbetat i ett elinstallationsföretag med </a:t>
            </a:r>
            <a:r>
              <a:rPr lang="sv-SE" i="1" dirty="0">
                <a:effectLst/>
              </a:rPr>
              <a:t>elinstallationsarbeten på högspänningsanläggningar.</a:t>
            </a:r>
          </a:p>
          <a:p>
            <a:pPr marL="171450" indent="-171450">
              <a:buFont typeface="Arial" panose="020B0604020202020204" pitchFamily="34" charset="0"/>
              <a:buChar char="•"/>
            </a:pPr>
            <a:r>
              <a:rPr lang="sv-SE" dirty="0">
                <a:effectLst/>
              </a:rPr>
              <a:t>Du måste i minst ett år ha arbetat i ett elinstallationsföretag med </a:t>
            </a:r>
            <a:r>
              <a:rPr lang="sv-SE" i="1" dirty="0">
                <a:effectLst/>
              </a:rPr>
              <a:t>elinstallationsarbeten på lågspänningsanläggningar.</a:t>
            </a:r>
          </a:p>
          <a:p>
            <a:pPr marL="171450" indent="-171450">
              <a:buFont typeface="Arial" panose="020B0604020202020204" pitchFamily="34" charset="0"/>
              <a:buChar char="•"/>
            </a:pPr>
            <a:endParaRPr lang="sv-SE" i="1" dirty="0">
              <a:effectLst/>
            </a:endParaRPr>
          </a:p>
          <a:p>
            <a:pPr marL="0" indent="0">
              <a:buFont typeface="Arial" panose="020B0604020202020204" pitchFamily="34" charset="0"/>
              <a:buNone/>
            </a:pPr>
            <a:r>
              <a:rPr lang="sv-SE" b="1" i="1" dirty="0">
                <a:effectLst/>
              </a:rPr>
              <a:t>Resterande 2 år</a:t>
            </a:r>
          </a:p>
          <a:p>
            <a:pPr marL="0" indent="0">
              <a:buFont typeface="Arial" panose="020B0604020202020204" pitchFamily="34" charset="0"/>
              <a:buNone/>
            </a:pPr>
            <a:r>
              <a:rPr lang="sv-SE" i="0" dirty="0">
                <a:effectLst/>
              </a:rPr>
              <a:t>För de resterande 2 år som</a:t>
            </a:r>
            <a:r>
              <a:rPr lang="sv-SE" i="0" baseline="0" dirty="0">
                <a:effectLst/>
              </a:rPr>
              <a:t> krävs kan du tillgodoräkna dig olika typer av arbete med el. Det kan vara:</a:t>
            </a:r>
          </a:p>
          <a:p>
            <a:pPr marL="171450" indent="-171450">
              <a:buFont typeface="Arial" panose="020B0604020202020204" pitchFamily="34" charset="0"/>
              <a:buChar char="•"/>
            </a:pPr>
            <a:r>
              <a:rPr lang="sv-SE" dirty="0">
                <a:effectLst/>
              </a:rPr>
              <a:t>Arbete i ett elinstallationsföretag med </a:t>
            </a:r>
            <a:r>
              <a:rPr lang="sv-SE" i="1" dirty="0">
                <a:effectLst/>
              </a:rPr>
              <a:t>elinstallationsarbeten på högspänningsanläggningar</a:t>
            </a:r>
            <a:r>
              <a:rPr lang="sv-SE" i="1" baseline="0" dirty="0">
                <a:effectLst/>
              </a:rPr>
              <a:t> </a:t>
            </a:r>
            <a:r>
              <a:rPr lang="sv-SE" i="0" baseline="0" dirty="0">
                <a:effectLst/>
              </a:rPr>
              <a:t>(ytterligare tid utöver det obligatoriska året).</a:t>
            </a:r>
            <a:endParaRPr lang="sv-SE" i="1"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Arbete i ett elinstallationsföretag med </a:t>
            </a:r>
            <a:r>
              <a:rPr lang="sv-SE" i="1" dirty="0">
                <a:effectLst/>
              </a:rPr>
              <a:t>elinstallationsarbeten på lågspänningsanläggningar</a:t>
            </a:r>
            <a:r>
              <a:rPr lang="sv-SE" i="1" baseline="0" dirty="0">
                <a:effectLst/>
              </a:rPr>
              <a:t> </a:t>
            </a:r>
            <a:r>
              <a:rPr lang="sv-SE" i="0" baseline="0" dirty="0">
                <a:effectLst/>
              </a:rPr>
              <a:t>(ytterligare tid utöver det obligatoriska året)</a:t>
            </a:r>
            <a:r>
              <a:rPr lang="sv-SE" i="1" baseline="0" dirty="0">
                <a:effectLst/>
              </a:rPr>
              <a:t>.</a:t>
            </a:r>
            <a:endParaRPr lang="sv-SE" i="1" dirty="0">
              <a:effectLst/>
            </a:endParaRPr>
          </a:p>
          <a:p>
            <a:pPr marL="171450" indent="-171450">
              <a:buFont typeface="Arial" panose="020B0604020202020204" pitchFamily="34" charset="0"/>
              <a:buChar char="•"/>
            </a:pPr>
            <a:r>
              <a:rPr lang="sv-SE" i="0" dirty="0">
                <a:effectLst/>
              </a:rPr>
              <a:t>Annat arbete med el. </a:t>
            </a:r>
            <a:r>
              <a:rPr lang="sv-SE" dirty="0">
                <a:effectLst/>
              </a:rPr>
              <a:t>Observera att annat arbete med el måste omfattas av något av de kunskapsområden som framgår i bilaga 1</a:t>
            </a:r>
            <a:r>
              <a:rPr lang="sv-SE" baseline="0" dirty="0">
                <a:effectLst/>
              </a:rPr>
              <a:t> </a:t>
            </a:r>
            <a:r>
              <a:rPr lang="sv-SE" dirty="0">
                <a:effectLst/>
              </a:rPr>
              <a:t>eller 2 i auktorisationsföreskrifterna. Exempel på sådana arbeten kan vara konstruktion, dimensionering, felsökning eller kontroll av hög- eller lågspänningsanläggningar eller utrustning som ansluts till sådana. Eller</a:t>
            </a:r>
          </a:p>
          <a:p>
            <a:pPr marL="171450" indent="-171450">
              <a:buFont typeface="Arial" panose="020B0604020202020204" pitchFamily="34" charset="0"/>
              <a:buChar char="•"/>
            </a:pPr>
            <a:r>
              <a:rPr lang="sv-SE" i="0" baseline="0" dirty="0">
                <a:effectLst/>
              </a:rPr>
              <a:t>En kombination av ovan nämnda elarbeten.</a:t>
            </a:r>
          </a:p>
          <a:p>
            <a:pPr marL="171450" indent="-171450">
              <a:buFont typeface="Arial" panose="020B0604020202020204" pitchFamily="34" charset="0"/>
              <a:buChar char="•"/>
            </a:pPr>
            <a:endParaRPr lang="sv-SE" i="0" baseline="0" dirty="0">
              <a:effectLst/>
            </a:endParaRPr>
          </a:p>
          <a:p>
            <a:pPr marL="171450" indent="-171450">
              <a:buFont typeface="Arial" panose="020B0604020202020204" pitchFamily="34" charset="0"/>
              <a:buChar char="•"/>
            </a:pPr>
            <a:endParaRPr lang="sv-SE" i="0" baseline="0" dirty="0">
              <a:effectLst/>
            </a:endParaRPr>
          </a:p>
          <a:p>
            <a:pPr marL="171450" indent="-171450">
              <a:buFont typeface="Arial" panose="020B0604020202020204" pitchFamily="34" charset="0"/>
              <a:buChar char="•"/>
            </a:pPr>
            <a:endParaRPr lang="sv-SE" i="0" baseline="0" dirty="0">
              <a:effectLst/>
            </a:endParaRPr>
          </a:p>
          <a:p>
            <a:pPr marL="171450" indent="-171450">
              <a:buFont typeface="Arial" panose="020B0604020202020204" pitchFamily="34" charset="0"/>
              <a:buChar char="•"/>
            </a:pPr>
            <a:endParaRPr lang="sv-SE" i="0" baseline="0" dirty="0">
              <a:effectLst/>
            </a:endParaRPr>
          </a:p>
          <a:p>
            <a:pPr marL="171450" indent="-171450">
              <a:buFont typeface="Arial" panose="020B0604020202020204" pitchFamily="34" charset="0"/>
              <a:buChar char="•"/>
            </a:pPr>
            <a:endParaRPr lang="sv-SE" i="0" dirty="0">
              <a:effectLst/>
            </a:endParaRPr>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5</a:t>
            </a:fld>
            <a:endParaRPr lang="sv-SE"/>
          </a:p>
        </p:txBody>
      </p:sp>
    </p:spTree>
    <p:extLst>
      <p:ext uri="{BB962C8B-B14F-4D97-AF65-F5344CB8AC3E}">
        <p14:creationId xmlns:p14="http://schemas.microsoft.com/office/powerpoint/2010/main" val="159340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Utbildning</a:t>
            </a:r>
          </a:p>
          <a:p>
            <a:r>
              <a:rPr lang="sv-SE" dirty="0">
                <a:effectLst/>
              </a:rPr>
              <a:t>För att uppfylla utbildningskravet för en AL-auktorisation ska du med godkänt resultat ha gått en utbildning som omfattar de kunskaps- och färdighetskrav som framgår i bilaga 1 i auktorisationsföreskrifterna. </a:t>
            </a:r>
          </a:p>
          <a:p>
            <a:endParaRPr lang="sv-SE" b="1" dirty="0"/>
          </a:p>
          <a:p>
            <a:r>
              <a:rPr lang="sv-SE" b="1" dirty="0"/>
              <a:t>Praktisk erfarenhet</a:t>
            </a:r>
          </a:p>
          <a:p>
            <a:r>
              <a:rPr lang="sv-SE" dirty="0">
                <a:effectLst/>
              </a:rPr>
              <a:t>För att uppfylla kravet på praktisk erfarenhet för en AL-auktorisation ska du ha arbetat med el i minst fyra år. Observera att det finns obligatoriskt elinstallationsarbete som</a:t>
            </a:r>
            <a:r>
              <a:rPr lang="sv-SE" baseline="0" dirty="0">
                <a:effectLst/>
              </a:rPr>
              <a:t> du måste ha arbetat med</a:t>
            </a:r>
          </a:p>
          <a:p>
            <a:endParaRPr lang="sv-SE" baseline="0" dirty="0">
              <a:effectLst/>
            </a:endParaRPr>
          </a:p>
          <a:p>
            <a:r>
              <a:rPr lang="sv-SE" b="1" i="1" baseline="0" dirty="0">
                <a:effectLst/>
              </a:rPr>
              <a:t>Obligatoriska 2 år</a:t>
            </a:r>
          </a:p>
          <a:p>
            <a:pPr marL="171450" indent="-171450">
              <a:buFont typeface="Arial" panose="020B0604020202020204" pitchFamily="34" charset="0"/>
              <a:buChar char="•"/>
            </a:pPr>
            <a:r>
              <a:rPr lang="sv-SE" dirty="0">
                <a:effectLst/>
              </a:rPr>
              <a:t>Du måste i minst två år ha arbetat i ett elinstallationsföretag med </a:t>
            </a:r>
            <a:r>
              <a:rPr lang="sv-SE" i="1" dirty="0">
                <a:effectLst/>
              </a:rPr>
              <a:t>elinstallationsarbeten på lågspänningsanläggningar.</a:t>
            </a:r>
          </a:p>
          <a:p>
            <a:pPr marL="171450" indent="-171450">
              <a:buFont typeface="Arial" panose="020B0604020202020204" pitchFamily="34" charset="0"/>
              <a:buChar char="•"/>
            </a:pPr>
            <a:endParaRPr lang="sv-SE" i="1" dirty="0">
              <a:effectLst/>
            </a:endParaRPr>
          </a:p>
          <a:p>
            <a:pPr marL="0" indent="0">
              <a:buFont typeface="Arial" panose="020B0604020202020204" pitchFamily="34" charset="0"/>
              <a:buNone/>
            </a:pPr>
            <a:r>
              <a:rPr lang="sv-SE" b="1" i="1" dirty="0">
                <a:effectLst/>
              </a:rPr>
              <a:t>Resterande 2 år</a:t>
            </a:r>
          </a:p>
          <a:p>
            <a:pPr marL="0" indent="0">
              <a:buFont typeface="Arial" panose="020B0604020202020204" pitchFamily="34" charset="0"/>
              <a:buNone/>
            </a:pPr>
            <a:r>
              <a:rPr lang="sv-SE" i="0" dirty="0">
                <a:effectLst/>
              </a:rPr>
              <a:t>För de kompletterande 2 år som</a:t>
            </a:r>
            <a:r>
              <a:rPr lang="sv-SE" i="0" baseline="0" dirty="0">
                <a:effectLst/>
              </a:rPr>
              <a:t> krävs kan du tillgodoräkna dig olika typer av arbete med el. Det kan vara:</a:t>
            </a:r>
          </a:p>
          <a:p>
            <a:pPr marL="171450" indent="-171450">
              <a:buFont typeface="Arial" panose="020B0604020202020204" pitchFamily="34" charset="0"/>
              <a:buChar char="•"/>
            </a:pPr>
            <a:r>
              <a:rPr lang="sv-SE" dirty="0">
                <a:effectLst/>
              </a:rPr>
              <a:t>Arbete i ett elinstallationsföretag med </a:t>
            </a:r>
            <a:r>
              <a:rPr lang="sv-SE" i="1" dirty="0">
                <a:effectLst/>
              </a:rPr>
              <a:t>elinstallationsarbeten på högspänningsanläggningar</a:t>
            </a:r>
            <a:r>
              <a:rPr lang="sv-SE" i="1" baseline="0" dirty="0">
                <a:effectLst/>
              </a:rPr>
              <a:t>.</a:t>
            </a:r>
          </a:p>
          <a:p>
            <a:pPr marL="171450" indent="-171450">
              <a:buFont typeface="Arial" panose="020B0604020202020204" pitchFamily="34" charset="0"/>
              <a:buChar char="•"/>
            </a:pPr>
            <a:r>
              <a:rPr lang="sv-SE" dirty="0">
                <a:effectLst/>
              </a:rPr>
              <a:t>Arbete i ett elinstallationsföretag med </a:t>
            </a:r>
            <a:r>
              <a:rPr lang="sv-SE" i="1" dirty="0">
                <a:effectLst/>
              </a:rPr>
              <a:t>elinstallationsarbeten på lågspänningsanläggningar</a:t>
            </a:r>
            <a:r>
              <a:rPr lang="sv-SE" i="1" baseline="0" dirty="0">
                <a:effectLst/>
              </a:rPr>
              <a:t> </a:t>
            </a:r>
            <a:r>
              <a:rPr lang="sv-SE" i="0" baseline="0" dirty="0">
                <a:effectLst/>
              </a:rPr>
              <a:t>(ytterligare tid utöver de obligatoriska åren)</a:t>
            </a:r>
            <a:r>
              <a:rPr lang="sv-SE" i="1" baseline="0" dirty="0">
                <a:effectLst/>
              </a:rPr>
              <a:t>.</a:t>
            </a:r>
            <a:endParaRPr lang="sv-SE" i="1"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effectLst/>
              </a:rPr>
              <a:t>Annat arbete med el. </a:t>
            </a:r>
            <a:r>
              <a:rPr lang="sv-SE" dirty="0">
                <a:effectLst/>
              </a:rPr>
              <a:t>Observera att annat arbete med el måste omfattas av något av de kunskapsområden som framgår i bilaga 1</a:t>
            </a:r>
            <a:r>
              <a:rPr lang="sv-SE" baseline="0" dirty="0">
                <a:effectLst/>
              </a:rPr>
              <a:t> </a:t>
            </a:r>
            <a:r>
              <a:rPr lang="sv-SE" dirty="0">
                <a:effectLst/>
              </a:rPr>
              <a:t>eller 2 i auktorisationsföreskrifterna. Exempel på sådana arbeten kan vara konstruktion, dimensionering, felsökning eller kontroll av hög- eller lågspänningsanläggningar eller utrustning som ansluts till sådana. Eller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effectLst/>
              </a:rPr>
              <a:t>En kombination av ovan nämnda elarbeten.</a:t>
            </a:r>
            <a:endParaRPr lang="sv-SE" i="0" dirty="0">
              <a:effectLst/>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6</a:t>
            </a:fld>
            <a:endParaRPr lang="sv-SE"/>
          </a:p>
        </p:txBody>
      </p:sp>
    </p:spTree>
    <p:extLst>
      <p:ext uri="{BB962C8B-B14F-4D97-AF65-F5344CB8AC3E}">
        <p14:creationId xmlns:p14="http://schemas.microsoft.com/office/powerpoint/2010/main" val="162151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Utbildning</a:t>
            </a:r>
          </a:p>
          <a:p>
            <a:r>
              <a:rPr lang="sv-SE" dirty="0">
                <a:effectLst/>
              </a:rPr>
              <a:t>För att uppfylla utbildningskravet för en B-auktorisation ska du med godkänt resultat ha gått en utbildning som omfattar de kunskaps- och färdighetskrav som framgår i bilaga 3 i Elsäkerhetsverkets auktorisationsföreskrifter. Exempelvis kan man uppnå utbildningskravet genom att läsa följande kurser inom dagens gymnasieskola (GY2011).</a:t>
            </a:r>
          </a:p>
          <a:p>
            <a:pPr marL="171450" indent="-171450">
              <a:buFont typeface="Arial" panose="020B0604020202020204" pitchFamily="34" charset="0"/>
              <a:buChar char="•"/>
            </a:pPr>
            <a:r>
              <a:rPr lang="sv-SE" dirty="0">
                <a:effectLst/>
              </a:rPr>
              <a:t>Praktisk ellära 100 poäng (ELLPRA0)</a:t>
            </a:r>
          </a:p>
          <a:p>
            <a:pPr marL="171450" indent="-171450">
              <a:buFont typeface="Arial" panose="020B0604020202020204" pitchFamily="34" charset="0"/>
              <a:buChar char="•"/>
            </a:pPr>
            <a:r>
              <a:rPr lang="sv-SE" dirty="0">
                <a:effectLst/>
              </a:rPr>
              <a:t>Elkraftteknik 100 poäng (ELRELF0)</a:t>
            </a:r>
          </a:p>
          <a:p>
            <a:endParaRPr lang="sv-SE" b="1" dirty="0"/>
          </a:p>
          <a:p>
            <a:r>
              <a:rPr lang="sv-SE" b="1" dirty="0"/>
              <a:t>Praktisk erfarenhet</a:t>
            </a:r>
          </a:p>
          <a:p>
            <a:r>
              <a:rPr lang="sv-SE" dirty="0">
                <a:effectLst/>
              </a:rPr>
              <a:t>För att uppfylla kravet på praktisk erfarenhet för en B-auktorisation ska du ha arbetat med el i minst två år. Observera att det finns obligatoriskt elinstallationsarbete som</a:t>
            </a:r>
            <a:r>
              <a:rPr lang="sv-SE" baseline="0" dirty="0">
                <a:effectLst/>
              </a:rPr>
              <a:t> du måste ha arbetat med</a:t>
            </a:r>
          </a:p>
          <a:p>
            <a:endParaRPr lang="sv-SE" baseline="0" dirty="0">
              <a:effectLst/>
            </a:endParaRPr>
          </a:p>
          <a:p>
            <a:r>
              <a:rPr lang="sv-SE" b="1" i="1" baseline="0" dirty="0">
                <a:effectLst/>
              </a:rPr>
              <a:t>Obligatoriskt år</a:t>
            </a:r>
          </a:p>
          <a:p>
            <a:pPr marL="171450" indent="-171450">
              <a:buFont typeface="Arial" panose="020B0604020202020204" pitchFamily="34" charset="0"/>
              <a:buChar char="•"/>
            </a:pPr>
            <a:r>
              <a:rPr lang="sv-SE" dirty="0">
                <a:effectLst/>
              </a:rPr>
              <a:t>Du måste i minst ett år ha arbetat i ett </a:t>
            </a:r>
            <a:r>
              <a:rPr lang="sv-SE" i="1" dirty="0">
                <a:effectLst/>
              </a:rPr>
              <a:t>elinstallationsarbeten på lågspänningsanläggningar</a:t>
            </a:r>
            <a:r>
              <a:rPr lang="sv-SE" dirty="0">
                <a:effectLst/>
              </a:rPr>
              <a:t> eller </a:t>
            </a:r>
            <a:r>
              <a:rPr lang="sv-SE" i="1" dirty="0">
                <a:effectLst/>
              </a:rPr>
              <a:t>begränsade arbeten på lågspänningsanläggninga</a:t>
            </a:r>
            <a:r>
              <a:rPr lang="sv-SE" dirty="0">
                <a:effectLst/>
              </a:rPr>
              <a:t>r </a:t>
            </a:r>
          </a:p>
          <a:p>
            <a:pPr marL="0" indent="0">
              <a:buFont typeface="Arial" panose="020B0604020202020204" pitchFamily="34" charset="0"/>
              <a:buNone/>
            </a:pPr>
            <a:endParaRPr lang="sv-SE" i="1" dirty="0">
              <a:effectLst/>
            </a:endParaRPr>
          </a:p>
          <a:p>
            <a:pPr marL="0" indent="0">
              <a:buFont typeface="Arial" panose="020B0604020202020204" pitchFamily="34" charset="0"/>
              <a:buNone/>
            </a:pPr>
            <a:r>
              <a:rPr lang="sv-SE" b="1" i="1" dirty="0">
                <a:effectLst/>
              </a:rPr>
              <a:t>Resterande år</a:t>
            </a:r>
          </a:p>
          <a:p>
            <a:pPr marL="0" indent="0">
              <a:buFont typeface="Arial" panose="020B0604020202020204" pitchFamily="34" charset="0"/>
              <a:buNone/>
            </a:pPr>
            <a:r>
              <a:rPr lang="sv-SE" i="0" dirty="0">
                <a:effectLst/>
              </a:rPr>
              <a:t>För det kompletterande år som</a:t>
            </a:r>
            <a:r>
              <a:rPr lang="sv-SE" i="0" baseline="0" dirty="0">
                <a:effectLst/>
              </a:rPr>
              <a:t> krävs kan du tillgodoräkna dig olika typer av arbete med el. Det kan vara: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Arbete i ett elinstallationsföretag med </a:t>
            </a:r>
            <a:r>
              <a:rPr lang="sv-SE" i="1" dirty="0">
                <a:effectLst/>
              </a:rPr>
              <a:t>begränsade arbeten på lågspänningsanläggninga</a:t>
            </a:r>
            <a:r>
              <a:rPr lang="sv-SE" dirty="0">
                <a:effectLst/>
              </a:rPr>
              <a:t>r</a:t>
            </a:r>
            <a:r>
              <a:rPr lang="sv-SE" baseline="0" dirty="0">
                <a:effectLst/>
              </a:rPr>
              <a:t> (</a:t>
            </a:r>
            <a:r>
              <a:rPr lang="sv-SE" i="0" baseline="0" dirty="0">
                <a:effectLst/>
              </a:rPr>
              <a:t>ytterligare tid utöver det obligatoriska året)</a:t>
            </a:r>
            <a:r>
              <a:rPr lang="sv-SE" i="1" baseline="0" dirty="0">
                <a:effectLst/>
              </a:rPr>
              <a:t>.</a:t>
            </a:r>
          </a:p>
          <a:p>
            <a:pPr marL="171450" indent="-171450">
              <a:buFont typeface="Arial" panose="020B0604020202020204" pitchFamily="34" charset="0"/>
              <a:buChar char="•"/>
            </a:pPr>
            <a:r>
              <a:rPr lang="sv-SE" dirty="0">
                <a:effectLst/>
              </a:rPr>
              <a:t>Arbete i ett elinstallationsföretag med </a:t>
            </a:r>
            <a:r>
              <a:rPr lang="sv-SE" i="1" dirty="0">
                <a:effectLst/>
              </a:rPr>
              <a:t>elinstallationsarbeten på lågspänningsanläggningar</a:t>
            </a:r>
            <a:r>
              <a:rPr lang="sv-SE" i="1" baseline="0" dirty="0">
                <a:effectLst/>
              </a:rPr>
              <a:t>. </a:t>
            </a:r>
          </a:p>
          <a:p>
            <a:pPr marL="171450" indent="-171450">
              <a:buFont typeface="Arial" panose="020B0604020202020204" pitchFamily="34" charset="0"/>
              <a:buChar char="•"/>
            </a:pPr>
            <a:r>
              <a:rPr lang="sv-SE" i="0" dirty="0">
                <a:effectLst/>
              </a:rPr>
              <a:t>Annat arbete med el. </a:t>
            </a:r>
            <a:r>
              <a:rPr lang="sv-SE" dirty="0">
                <a:effectLst/>
              </a:rPr>
              <a:t>Observera att annat arbete med el måste omfattas av något av de kunskapsområden som framgår i bilaga 1</a:t>
            </a:r>
            <a:r>
              <a:rPr lang="sv-SE" baseline="0" dirty="0">
                <a:effectLst/>
              </a:rPr>
              <a:t>, </a:t>
            </a:r>
            <a:r>
              <a:rPr lang="sv-SE" dirty="0">
                <a:effectLst/>
              </a:rPr>
              <a:t>2 eller 3 i auktorisationsföreskrifterna. Exempel på sådana arbeten kan vara konstruktion, dimensionering, felsökning eller kontroll av hög- eller lågspänningsanläggningar eller utrustning som ansluts till sådana. Eller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baseline="0" dirty="0">
                <a:effectLst/>
              </a:rPr>
              <a:t>En kombination av ovan nämnda elarbeten.</a:t>
            </a:r>
            <a:endParaRPr lang="sv-SE" i="0" dirty="0">
              <a:effectLst/>
            </a:endParaRPr>
          </a:p>
          <a:p>
            <a:pPr marL="0" indent="0">
              <a:buFont typeface="Arial" panose="020B0604020202020204" pitchFamily="34" charset="0"/>
              <a:buNone/>
            </a:pPr>
            <a:endParaRPr lang="sv-SE" i="0" dirty="0">
              <a:effectLst/>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7</a:t>
            </a:fld>
            <a:endParaRPr lang="sv-SE"/>
          </a:p>
        </p:txBody>
      </p:sp>
    </p:spTree>
    <p:extLst>
      <p:ext uri="{BB962C8B-B14F-4D97-AF65-F5344CB8AC3E}">
        <p14:creationId xmlns:p14="http://schemas.microsoft.com/office/powerpoint/2010/main" val="361484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En ansökan om auktorisation</a:t>
            </a:r>
            <a:r>
              <a:rPr lang="sv-SE" sz="1200" baseline="0" dirty="0"/>
              <a:t> görs till Elsäkerhetsverket. Det går bra att göra ansökan via post, e-post eller genom att använda en e-tjänst på Elsäkerhetsverkets webbplats. Du måste göra ansökan personligen. En vanlig missuppfattning är att en ansökan görs automatiskt efter att man har avslutat en utbildning, men så är inte fallet.</a:t>
            </a:r>
          </a:p>
          <a:p>
            <a:endParaRPr lang="sv-SE" sz="1200" baseline="0" dirty="0"/>
          </a:p>
          <a:p>
            <a:r>
              <a:rPr lang="sv-SE" sz="1200" baseline="0" dirty="0"/>
              <a:t>Observera att Elsäkerhetsverket inte gör några förhandsbedömningar. Huruvida man uppfyller kraven prövas vid en skarp ansökan. En skarp ansökan gör du först när du har en komplett ansökan att skicka in.</a:t>
            </a:r>
          </a:p>
          <a:p>
            <a:endParaRPr lang="sv-SE" sz="1200" baseline="0" dirty="0"/>
          </a:p>
          <a:p>
            <a:r>
              <a:rPr lang="sv-SE" sz="1200" b="1" baseline="0" dirty="0"/>
              <a:t>Ansökningsblankett</a:t>
            </a:r>
            <a:endParaRPr lang="sv-SE" sz="1200" b="1" dirty="0"/>
          </a:p>
          <a:p>
            <a:r>
              <a:rPr lang="sv-SE" sz="1200" dirty="0"/>
              <a:t>En ansökningsblankett</a:t>
            </a:r>
            <a:r>
              <a:rPr lang="sv-SE" sz="1200" baseline="0" dirty="0"/>
              <a:t> finns att hämta på Elsäkerhetsverkets webbplats. Om man använder e-tjänsten behövs dock ingen blankett.</a:t>
            </a:r>
          </a:p>
          <a:p>
            <a:endParaRPr lang="sv-SE" sz="1200" baseline="0" dirty="0"/>
          </a:p>
          <a:p>
            <a:r>
              <a:rPr lang="sv-SE" sz="1200" b="1" baseline="0" dirty="0"/>
              <a:t>Ansökningsavgift</a:t>
            </a:r>
          </a:p>
          <a:p>
            <a:r>
              <a:rPr lang="sv-SE" dirty="0">
                <a:effectLst/>
              </a:rPr>
              <a:t>När du ansöker om auktorisation måste du också betala en ansökningsavgift på </a:t>
            </a:r>
            <a:r>
              <a:rPr lang="sv-SE" dirty="0" smtClean="0">
                <a:effectLst/>
              </a:rPr>
              <a:t>1660 </a:t>
            </a:r>
            <a:r>
              <a:rPr lang="sv-SE" dirty="0">
                <a:effectLst/>
              </a:rPr>
              <a:t>kronor. Avgiften ska betalas inom sju dagar efter att Elsäkerhetsverket</a:t>
            </a:r>
            <a:r>
              <a:rPr lang="sv-SE" baseline="0" dirty="0">
                <a:effectLst/>
              </a:rPr>
              <a:t> </a:t>
            </a:r>
            <a:r>
              <a:rPr lang="sv-SE" dirty="0">
                <a:effectLst/>
              </a:rPr>
              <a:t>mottagit dina ansökningshandlingar. Inbetalningen görs</a:t>
            </a:r>
            <a:r>
              <a:rPr lang="sv-SE" baseline="0" dirty="0">
                <a:effectLst/>
              </a:rPr>
              <a:t> via bankgiro. Observera att det är viktigt att du lämnar ditt namn och personnummer som referens vid inbetalningen. Vidare uppgifter om inbetalning finns på Elsäkerhetsverkets webbplats liksom på ansökningsblanketten.</a:t>
            </a:r>
            <a:endParaRPr lang="sv-SE" sz="1200" b="0" baseline="0" dirty="0"/>
          </a:p>
          <a:p>
            <a:endParaRPr lang="sv-SE" sz="1200" baseline="0" dirty="0"/>
          </a:p>
          <a:p>
            <a:r>
              <a:rPr lang="sv-SE" sz="1200" b="1" dirty="0"/>
              <a:t>Kopia på utbildningsintyg</a:t>
            </a:r>
            <a:endParaRPr lang="sv-SE" sz="1200" b="1" baseline="0" dirty="0"/>
          </a:p>
          <a:p>
            <a:r>
              <a:rPr lang="sv-SE" dirty="0">
                <a:effectLst/>
              </a:rPr>
              <a:t>Bifoga kopior på intyg eller betyg över den utbildning du har, som är relevant för auktorisationstypen du söker om.</a:t>
            </a:r>
          </a:p>
          <a:p>
            <a:endParaRPr lang="sv-SE" sz="1200" dirty="0">
              <a:effectLst/>
            </a:endParaRPr>
          </a:p>
          <a:p>
            <a:r>
              <a:rPr lang="sv-SE" sz="1200" b="1" dirty="0">
                <a:effectLst/>
              </a:rPr>
              <a:t>Intyg om praktisk erfarenhet</a:t>
            </a:r>
            <a:endParaRPr lang="sv-SE" sz="1200" b="1" dirty="0"/>
          </a:p>
          <a:p>
            <a:r>
              <a:rPr lang="sv-SE" sz="1200" dirty="0"/>
              <a:t>Praktisk erfarenhet ska intygas på blankett som fastställts av Elsäkerhetsverket. Blanketter finns att hämta på Elsäkerhetsverkets webbplats. </a:t>
            </a:r>
          </a:p>
          <a:p>
            <a:endParaRPr lang="sv-SE" sz="1200" dirty="0"/>
          </a:p>
          <a:p>
            <a:r>
              <a:rPr lang="sv-SE" sz="1200" dirty="0"/>
              <a:t>Observera</a:t>
            </a:r>
            <a:r>
              <a:rPr lang="sv-SE" sz="1200" baseline="0" dirty="0"/>
              <a:t> att när det gäller intygande av elinstallationsarbete så finns det olika blanketter beroende på om arbetet är genomfört före eller efter 1 juli 2017 (se vidare information på nästa bild). </a:t>
            </a:r>
          </a:p>
          <a:p>
            <a:endParaRPr lang="sv-SE" sz="1200" baseline="0" dirty="0"/>
          </a:p>
          <a:p>
            <a:r>
              <a:rPr lang="sv-SE" sz="1200" baseline="0" dirty="0"/>
              <a:t>Anledningen till att det krävs olika intyg är att Sverige den 1 juli 2017 </a:t>
            </a:r>
            <a:r>
              <a:rPr lang="sv-SE" dirty="0">
                <a:effectLst/>
              </a:rPr>
              <a:t>fick ett helt nytt system för vilka krav som gäller för utförande av elinstallationer.</a:t>
            </a:r>
            <a:r>
              <a:rPr lang="sv-SE" baseline="0" dirty="0">
                <a:effectLst/>
              </a:rPr>
              <a:t> I och med det ändrades också förutsättningarna för hur praktisk erfarenhet i samband med en ansökan om auktorisation som elinstallatör ska intygas.</a:t>
            </a:r>
            <a:endParaRPr lang="sv-SE" sz="1200" dirty="0"/>
          </a:p>
          <a:p>
            <a:endParaRPr lang="sv-SE" sz="1200" dirty="0"/>
          </a:p>
          <a:p>
            <a:r>
              <a:rPr lang="sv-SE" sz="1200" dirty="0"/>
              <a:t>Det finns</a:t>
            </a:r>
            <a:r>
              <a:rPr lang="sv-SE" sz="1200" baseline="0" dirty="0"/>
              <a:t> också särskilda blanketter som ska användas om man vill tillgodoräkna sig </a:t>
            </a:r>
            <a:r>
              <a:rPr lang="sv-SE" sz="1200" i="1" baseline="0" dirty="0"/>
              <a:t>Annat arbete med el</a:t>
            </a:r>
            <a:r>
              <a:rPr lang="sv-SE" sz="1200" i="0" baseline="0" dirty="0"/>
              <a:t> eller erfarenhet från ett annat EES-land.</a:t>
            </a:r>
          </a:p>
          <a:p>
            <a:endParaRPr lang="sv-SE" sz="1200" i="0" baseline="0" dirty="0"/>
          </a:p>
          <a:p>
            <a:r>
              <a:rPr lang="sv-SE" sz="1200" i="0" baseline="0" dirty="0"/>
              <a:t>Observera! Intyg i form av exempelvis arbetsgivarintyg saknar sådana uppgifter som Elsäkerhetsverket behöver för att kunna bedöma den praktiska erfarenheten. Andra intyg än Elsäkerhetsverkets fastställda blanketter behöver därför inte bifogas med en ansökan.</a:t>
            </a:r>
            <a:endParaRPr lang="sv-SE" sz="1200" dirty="0"/>
          </a:p>
          <a:p>
            <a:endParaRPr lang="sv-SE" sz="1200"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8</a:t>
            </a:fld>
            <a:endParaRPr lang="sv-SE"/>
          </a:p>
        </p:txBody>
      </p:sp>
    </p:spTree>
    <p:extLst>
      <p:ext uri="{BB962C8B-B14F-4D97-AF65-F5344CB8AC3E}">
        <p14:creationId xmlns:p14="http://schemas.microsoft.com/office/powerpoint/2010/main" val="86465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ffectLst/>
              </a:rPr>
              <a:t>Praktisk erfarenhet före 1 juli 2017</a:t>
            </a:r>
            <a:endParaRPr lang="sv-SE" dirty="0">
              <a:effectLst/>
            </a:endParaRPr>
          </a:p>
          <a:p>
            <a:r>
              <a:rPr lang="sv-SE" dirty="0">
                <a:effectLst/>
              </a:rPr>
              <a:t>Före 1 juli 2017 var det elinstallatören som hade ett personligt ansvar för att utförande av elinstallationsarbete blev rätt. Detta genom att ha överinseende över kollegor som själva inte var auktoriserade elinstallatörer. </a:t>
            </a:r>
          </a:p>
          <a:p>
            <a:endParaRPr lang="sv-SE" dirty="0">
              <a:effectLst/>
            </a:endParaRPr>
          </a:p>
          <a:p>
            <a:r>
              <a:rPr lang="sv-SE" dirty="0">
                <a:effectLst/>
              </a:rPr>
              <a:t>Om du gjorde din praktiska erfarenhet (eller delar av den) före 1 juli 2017 ska elinstallationsarbetet alltså ha utförts under överinseende av en elinstallatör. I regel ska du och elinstallatören ha varit anställda i samma företag. Det är också elinstallatören som hade överinseende över ditt arbete som ska intyga din praktiska erfarenhet. Använd blanketten som fastställts av Elsäkerhetsverket. Observera att elinstallatörens auktorisation måste ha omfattat det arbete som genomfördes.</a:t>
            </a:r>
          </a:p>
          <a:p>
            <a:endParaRPr lang="sv-SE" dirty="0">
              <a:effectLst/>
            </a:endParaRPr>
          </a:p>
          <a:p>
            <a:r>
              <a:rPr lang="sv-SE" dirty="0">
                <a:effectLst/>
              </a:rPr>
              <a:t>Om du och den överinseende elinstallatören inte var anställda i samma företag måste en undantagsregel enligt tidigare gällande föreskrifter ha tillämpats. Detta innebär att omfattningen av arbetet och överinseendet ska finnas dokumenterat och bifogas med blanketten där praktisk erfarenhet intygats.</a:t>
            </a:r>
          </a:p>
          <a:p>
            <a:endParaRPr lang="sv-SE" dirty="0"/>
          </a:p>
          <a:p>
            <a:r>
              <a:rPr lang="sv-SE" b="1" dirty="0">
                <a:effectLst/>
              </a:rPr>
              <a:t>Praktisk erfarenhet efter 1 juli 2017</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effectLst/>
              </a:rPr>
              <a:t>I och med att den nya elsäkerhetslagen trädde ikraft </a:t>
            </a:r>
            <a:r>
              <a:rPr lang="sv-SE" dirty="0">
                <a:effectLst/>
              </a:rPr>
              <a:t>ersattes överinseendefunktionen av egenkontrollprogram och företagaransvar. Det personliga ansvaret som en elinstallatör tidigare hade för kollegor finns därför inte längre kvar.</a:t>
            </a:r>
            <a:r>
              <a:rPr lang="sv-SE" baseline="0" dirty="0">
                <a:effectLst/>
              </a:rPr>
              <a:t> </a:t>
            </a:r>
            <a:endParaRPr lang="sv-SE" b="1" dirty="0">
              <a:effectLst/>
            </a:endParaRPr>
          </a:p>
          <a:p>
            <a:endParaRPr lang="sv-SE" b="1" dirty="0">
              <a:effectLst/>
            </a:endParaRPr>
          </a:p>
          <a:p>
            <a:r>
              <a:rPr lang="sv-SE" dirty="0">
                <a:effectLst/>
              </a:rPr>
              <a:t>För att du ska kunna tillgodoräkna dig praktisk erfarenhet efter 1 juli 2017 måste elinstallationsarbetet ha utförts inom ett elinstallationsföretags egenkontrollprogram. Att så har skett ska intygas av någon som har rätt att företräda företaget. Använd blanketten som fastställts av Elsäkerhetsverket.</a:t>
            </a:r>
          </a:p>
          <a:p>
            <a:r>
              <a:rPr lang="sv-SE" dirty="0">
                <a:effectLst/>
              </a:rPr>
              <a:t>Observera att det är de arbeten som </a:t>
            </a:r>
            <a:r>
              <a:rPr lang="sv-SE" i="1" dirty="0">
                <a:effectLst/>
              </a:rPr>
              <a:t>du</a:t>
            </a:r>
            <a:r>
              <a:rPr lang="sv-SE" dirty="0">
                <a:effectLst/>
              </a:rPr>
              <a:t> faktiskt har arbetat inom som ska intygas, inte vad företaget i stort får lov att göra.</a:t>
            </a:r>
          </a:p>
          <a:p>
            <a:endParaRPr lang="sv-SE"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9</a:t>
            </a:fld>
            <a:endParaRPr lang="sv-SE"/>
          </a:p>
        </p:txBody>
      </p:sp>
    </p:spTree>
    <p:extLst>
      <p:ext uri="{BB962C8B-B14F-4D97-AF65-F5344CB8AC3E}">
        <p14:creationId xmlns:p14="http://schemas.microsoft.com/office/powerpoint/2010/main" val="183126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Du måste ingå i ett företags egenkontrollprogram</a:t>
            </a:r>
            <a:endParaRPr lang="sv-SE" dirty="0"/>
          </a:p>
          <a:p>
            <a:r>
              <a:rPr lang="sv-SE" dirty="0">
                <a:effectLst/>
              </a:rPr>
              <a:t>De nya bestämmelserna från och med 1 juli 2017 innebär att företag och organisationer som yrkesmässigt utför elinstallationsarbeten är så kallade elinstallationsföretag. Det är elinstallationsföretagen som är ansvariga för att elinstallationsarbetet utförs enligt gällande regler, vilken kompetens som företaget måste ha och hur man ska säkerställa kompetensen hos de som utför arbetet för företagets räkning. Framförallt ska företagen också se till att uppfylla kravet på att det finns ett egenkontrollprogram upprättat för verksamheten.</a:t>
            </a:r>
          </a:p>
          <a:p>
            <a:endParaRPr lang="sv-SE" dirty="0">
              <a:effectLst/>
            </a:endParaRPr>
          </a:p>
          <a:p>
            <a:r>
              <a:rPr lang="sv-SE" dirty="0">
                <a:effectLst/>
              </a:rPr>
              <a:t>Oavsett</a:t>
            </a:r>
            <a:r>
              <a:rPr lang="sv-SE" baseline="0" dirty="0">
                <a:effectLst/>
              </a:rPr>
              <a:t> om man har en auktorisation som elinstallatör eller inte så får man endast lov att utföra elinstallationsarbete yrkesmässigt om man ingår i ett företags egenkontrollprogram. Likaså måste man ingå i ett företags egenkontrollprogram för att få lov att tillgodoräkna sig den arbetade tiden vid en ansökan om auktorisation. Innan du börjar arbeta i ett elinstallationsföretag ska du alltså säkerställa att du kommer att ingå i företagets egenkontrollprogram!</a:t>
            </a:r>
            <a:endParaRPr lang="sv-SE"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Kontrollera att företaget finns registrerat hos Elsäkerhetsverket</a:t>
            </a:r>
          </a:p>
          <a:p>
            <a:r>
              <a:rPr lang="sv-SE" dirty="0"/>
              <a:t>Alla företag som utför elinstallationsarbete på </a:t>
            </a:r>
            <a:r>
              <a:rPr lang="sv-SE" i="1" dirty="0"/>
              <a:t>någon</a:t>
            </a:r>
            <a:r>
              <a:rPr lang="sv-SE" i="1" baseline="0" dirty="0"/>
              <a:t> annans</a:t>
            </a:r>
            <a:r>
              <a:rPr lang="sv-SE" baseline="0" dirty="0"/>
              <a:t> anläggning måste, förutom att ha ett egenkontrollprogram, också finnas registrerade hos Elsäkerhetsverket för att få lov att utföra elinstallationsarbete. </a:t>
            </a:r>
            <a:r>
              <a:rPr lang="sv-SE" baseline="0" dirty="0">
                <a:effectLst/>
              </a:rPr>
              <a:t>Innan du börjar arbeta i ett sådant elinstallationsföretag ska du alltså säkerställa att företaget finns registrerat hos Elsäkerhetsverket. Det kollar du enkelt genom att använda Elsäkerhetsverkets e-tjänst Kolla elföretaget.</a:t>
            </a:r>
            <a:endParaRPr lang="sv-SE"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Se till att få intyg om praktisk erfarenhet när du slutar</a:t>
            </a:r>
          </a:p>
          <a:p>
            <a:r>
              <a:rPr lang="sv-SE" dirty="0"/>
              <a:t>Om du avslutar en</a:t>
            </a:r>
            <a:r>
              <a:rPr lang="sv-SE" baseline="0" dirty="0"/>
              <a:t> anställning/uppdrag i ett elinstallationsföretag ska du se till att få din praktiska erfarenhet intygad på blankett som fastställts av Elsäkerhetsverket. Den dagen du vill ansöka om auktorisation underlättar det att du redan har intyget utfärdat. Det kan ha uppstått omständigheter över tid som gör att det svårt att få dessa intyg i efterhand.</a:t>
            </a:r>
            <a:endParaRPr lang="sv-SE" dirty="0"/>
          </a:p>
          <a:p>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Säkerställ att du skickar in rätt intyg när du ansöker om auktorisation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Innan</a:t>
            </a:r>
            <a:r>
              <a:rPr lang="sv-SE" sz="1200" b="0" baseline="0" dirty="0"/>
              <a:t> du skickar in en ansökan om auktorisation till Elsäkerhetsverket är det viktigt att du känner till vilka krav som ställs för den auktorisationstyp du ansöker om. Se till att du bifogar relevanta utbildningsintyg och intyg om praktisk erfarenhet. Detta gör att du snabbare kommer att kunna få ett beslut från Elsäkerhetsverket.</a:t>
            </a: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endParaRPr lang="sv-SE" dirty="0"/>
          </a:p>
        </p:txBody>
      </p:sp>
      <p:sp>
        <p:nvSpPr>
          <p:cNvPr id="4" name="Platshållare för bildnummer 3"/>
          <p:cNvSpPr>
            <a:spLocks noGrp="1"/>
          </p:cNvSpPr>
          <p:nvPr>
            <p:ph type="sldNum" sz="quarter" idx="5"/>
          </p:nvPr>
        </p:nvSpPr>
        <p:spPr/>
        <p:txBody>
          <a:bodyPr/>
          <a:lstStyle/>
          <a:p>
            <a:fld id="{1C361F9E-4731-DE4E-A939-9175AAB27CC6}" type="slidenum">
              <a:rPr lang="sv-SE" smtClean="0"/>
              <a:t>10</a:t>
            </a:fld>
            <a:endParaRPr lang="sv-SE"/>
          </a:p>
        </p:txBody>
      </p:sp>
    </p:spTree>
    <p:extLst>
      <p:ext uri="{BB962C8B-B14F-4D97-AF65-F5344CB8AC3E}">
        <p14:creationId xmlns:p14="http://schemas.microsoft.com/office/powerpoint/2010/main" val="1265310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venska">
    <p:spTree>
      <p:nvGrpSpPr>
        <p:cNvPr id="1" name=""/>
        <p:cNvGrpSpPr/>
        <p:nvPr/>
      </p:nvGrpSpPr>
      <p:grpSpPr>
        <a:xfrm>
          <a:off x="0" y="0"/>
          <a:ext cx="0" cy="0"/>
          <a:chOff x="0" y="0"/>
          <a:chExt cx="0" cy="0"/>
        </a:xfrm>
      </p:grpSpPr>
      <p:sp>
        <p:nvSpPr>
          <p:cNvPr id="6" name="Rubrik 3">
            <a:extLst>
              <a:ext uri="{FF2B5EF4-FFF2-40B4-BE49-F238E27FC236}">
                <a16:creationId xmlns:a16="http://schemas.microsoft.com/office/drawing/2014/main" id="{D244F547-D513-8D40-8492-8A3B186C9C02}"/>
              </a:ext>
            </a:extLst>
          </p:cNvPr>
          <p:cNvSpPr>
            <a:spLocks noGrp="1"/>
          </p:cNvSpPr>
          <p:nvPr>
            <p:ph type="ctrTitle"/>
          </p:nvPr>
        </p:nvSpPr>
        <p:spPr>
          <a:xfrm>
            <a:off x="714139" y="3851783"/>
            <a:ext cx="7772400" cy="1440000"/>
          </a:xfrm>
          <a:prstGeom prst="rect">
            <a:avLst/>
          </a:prstGeom>
        </p:spPr>
        <p:txBody>
          <a:bodyPr vert="horz" anchor="t" anchorCtr="1"/>
          <a:lstStyle/>
          <a:p>
            <a:endParaRPr lang="sv-SE" dirty="0"/>
          </a:p>
        </p:txBody>
      </p:sp>
      <p:pic>
        <p:nvPicPr>
          <p:cNvPr id="15" name="Bildobjekt 14">
            <a:extLst>
              <a:ext uri="{FF2B5EF4-FFF2-40B4-BE49-F238E27FC236}">
                <a16:creationId xmlns:a16="http://schemas.microsoft.com/office/drawing/2014/main" id="{7E7521BE-9E38-8A4D-8ED4-D5AB16198888}"/>
              </a:ext>
            </a:extLst>
          </p:cNvPr>
          <p:cNvPicPr>
            <a:picLocks noChangeAspect="1"/>
          </p:cNvPicPr>
          <p:nvPr userDrawn="1"/>
        </p:nvPicPr>
        <p:blipFill>
          <a:blip r:embed="rId2"/>
          <a:stretch>
            <a:fillRect/>
          </a:stretch>
        </p:blipFill>
        <p:spPr>
          <a:xfrm>
            <a:off x="640339" y="1550741"/>
            <a:ext cx="7920000" cy="997920"/>
          </a:xfrm>
          <a:prstGeom prst="rect">
            <a:avLst/>
          </a:prstGeom>
        </p:spPr>
      </p:pic>
    </p:spTree>
    <p:extLst>
      <p:ext uri="{BB962C8B-B14F-4D97-AF65-F5344CB8AC3E}">
        <p14:creationId xmlns:p14="http://schemas.microsoft.com/office/powerpoint/2010/main" val="831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79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Tree>
    <p:extLst>
      <p:ext uri="{BB962C8B-B14F-4D97-AF65-F5344CB8AC3E}">
        <p14:creationId xmlns:p14="http://schemas.microsoft.com/office/powerpoint/2010/main" val="160596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sv-SE"/>
              <a:t>Redigera format för bakgrundstext
Nivå två
Nivå tre
Nivå fyra
Nivå fem</a:t>
            </a:r>
            <a:endParaRPr lang="en-US" dirty="0"/>
          </a:p>
        </p:txBody>
      </p:sp>
    </p:spTree>
    <p:extLst>
      <p:ext uri="{BB962C8B-B14F-4D97-AF65-F5344CB8AC3E}">
        <p14:creationId xmlns:p14="http://schemas.microsoft.com/office/powerpoint/2010/main" val="386055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577516"/>
            <a:ext cx="7886700" cy="1877025"/>
          </a:xfrm>
        </p:spPr>
        <p:txBody>
          <a:bodyPr anchor="b"/>
          <a:lstStyle>
            <a:lvl1pPr>
              <a:defRPr sz="6000"/>
            </a:lvl1pPr>
          </a:lstStyle>
          <a:p>
            <a:r>
              <a:rPr lang="sv-SE" dirty="0"/>
              <a:t>Klicka här för att ändra mall för rubrikformat</a:t>
            </a:r>
            <a:endParaRPr lang="en-US" dirty="0"/>
          </a:p>
        </p:txBody>
      </p:sp>
      <p:sp>
        <p:nvSpPr>
          <p:cNvPr id="3" name="Text Placeholder 2"/>
          <p:cNvSpPr>
            <a:spLocks noGrp="1"/>
          </p:cNvSpPr>
          <p:nvPr>
            <p:ph type="body" idx="1"/>
          </p:nvPr>
        </p:nvSpPr>
        <p:spPr>
          <a:xfrm>
            <a:off x="623888" y="2895417"/>
            <a:ext cx="7886700" cy="2850865"/>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
Nivå två
Nivå tre
Nivå fyra
Nivå fem</a:t>
            </a:r>
            <a:endParaRPr lang="en-US" dirty="0"/>
          </a:p>
        </p:txBody>
      </p:sp>
    </p:spTree>
    <p:extLst>
      <p:ext uri="{BB962C8B-B14F-4D97-AF65-F5344CB8AC3E}">
        <p14:creationId xmlns:p14="http://schemas.microsoft.com/office/powerpoint/2010/main" val="226689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v-SE"/>
              <a:t>Redigera format för bakgrundstext
Nivå två
Nivå tre
Nivå fyra
Nivå fem</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v-SE"/>
              <a:t>Redigera format för bakgrundstext
Nivå två
Nivå tre
Nivå fyra
Nivå fem</a:t>
            </a:r>
            <a:endParaRPr lang="en-US" dirty="0"/>
          </a:p>
        </p:txBody>
      </p:sp>
    </p:spTree>
    <p:extLst>
      <p:ext uri="{BB962C8B-B14F-4D97-AF65-F5344CB8AC3E}">
        <p14:creationId xmlns:p14="http://schemas.microsoft.com/office/powerpoint/2010/main" val="406579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endParaRPr lang="en-US" dirty="0"/>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v-SE" dirty="0"/>
              <a:t>Redigera format för bakgrundstext
Nivå två
Nivå tre
Nivå fyra
Nivå fem</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endParaRPr lang="en-US" dirty="0"/>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v-SE"/>
              <a:t>Redigera format för bakgrundstext
Nivå två
Nivå tre
Nivå fyra
Nivå fem</a:t>
            </a:r>
            <a:endParaRPr lang="en-US" dirty="0"/>
          </a:p>
        </p:txBody>
      </p:sp>
    </p:spTree>
    <p:extLst>
      <p:ext uri="{BB962C8B-B14F-4D97-AF65-F5344CB8AC3E}">
        <p14:creationId xmlns:p14="http://schemas.microsoft.com/office/powerpoint/2010/main" val="356828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28650" y="563429"/>
            <a:ext cx="7886700" cy="1325563"/>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34489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elska">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C47A77B-3036-1D41-BD0C-51FC01589656}"/>
              </a:ext>
            </a:extLst>
          </p:cNvPr>
          <p:cNvSpPr>
            <a:spLocks noGrp="1"/>
          </p:cNvSpPr>
          <p:nvPr>
            <p:ph type="ctrTitle"/>
          </p:nvPr>
        </p:nvSpPr>
        <p:spPr>
          <a:xfrm>
            <a:off x="714139" y="3851783"/>
            <a:ext cx="7772400" cy="1440000"/>
          </a:xfrm>
          <a:prstGeom prst="rect">
            <a:avLst/>
          </a:prstGeom>
        </p:spPr>
        <p:txBody>
          <a:bodyPr vert="horz" anchor="t" anchorCtr="1"/>
          <a:lstStyle/>
          <a:p>
            <a:endParaRPr lang="sv-SE" dirty="0"/>
          </a:p>
        </p:txBody>
      </p:sp>
      <p:pic>
        <p:nvPicPr>
          <p:cNvPr id="5" name="Bildobjekt 4">
            <a:extLst>
              <a:ext uri="{FF2B5EF4-FFF2-40B4-BE49-F238E27FC236}">
                <a16:creationId xmlns:a16="http://schemas.microsoft.com/office/drawing/2014/main" id="{37CAC69E-A312-F341-BFAF-B5629C21750D}"/>
              </a:ext>
            </a:extLst>
          </p:cNvPr>
          <p:cNvPicPr>
            <a:picLocks noChangeAspect="1"/>
          </p:cNvPicPr>
          <p:nvPr userDrawn="1"/>
        </p:nvPicPr>
        <p:blipFill>
          <a:blip r:embed="rId2"/>
          <a:stretch>
            <a:fillRect/>
          </a:stretch>
        </p:blipFill>
        <p:spPr>
          <a:xfrm>
            <a:off x="566539" y="1269581"/>
            <a:ext cx="7920000" cy="1560240"/>
          </a:xfrm>
          <a:prstGeom prst="rect">
            <a:avLst/>
          </a:prstGeom>
        </p:spPr>
      </p:pic>
    </p:spTree>
    <p:extLst>
      <p:ext uri="{BB962C8B-B14F-4D97-AF65-F5344CB8AC3E}">
        <p14:creationId xmlns:p14="http://schemas.microsoft.com/office/powerpoint/2010/main" val="180298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en bild">
    <p:bg>
      <p:bgRef idx="1001">
        <a:schemeClr val="bg1"/>
      </p:bgRef>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A8BCD527-64E8-A64E-A996-77F4A8CA74BC}"/>
              </a:ext>
            </a:extLst>
          </p:cNvPr>
          <p:cNvSpPr>
            <a:spLocks noGrp="1"/>
          </p:cNvSpPr>
          <p:nvPr>
            <p:ph type="pic" idx="1"/>
          </p:nvPr>
        </p:nvSpPr>
        <p:spPr>
          <a:xfrm>
            <a:off x="0" y="0"/>
            <a:ext cx="9144000" cy="6343048"/>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Rubrik 3">
            <a:extLst>
              <a:ext uri="{FF2B5EF4-FFF2-40B4-BE49-F238E27FC236}">
                <a16:creationId xmlns:a16="http://schemas.microsoft.com/office/drawing/2014/main" id="{CC47A77B-3036-1D41-BD0C-51FC01589656}"/>
              </a:ext>
            </a:extLst>
          </p:cNvPr>
          <p:cNvSpPr>
            <a:spLocks noGrp="1"/>
          </p:cNvSpPr>
          <p:nvPr>
            <p:ph type="ctrTitle"/>
          </p:nvPr>
        </p:nvSpPr>
        <p:spPr>
          <a:xfrm>
            <a:off x="685800" y="1731524"/>
            <a:ext cx="7772400" cy="1187946"/>
          </a:xfrm>
          <a:prstGeom prst="rect">
            <a:avLst/>
          </a:prstGeom>
        </p:spPr>
        <p:txBody>
          <a:bodyPr vert="horz" anchor="t" anchorCtr="1"/>
          <a:lstStyle>
            <a:lvl1pPr algn="ctr">
              <a:defRPr>
                <a:solidFill>
                  <a:schemeClr val="bg1"/>
                </a:solidFill>
              </a:defRPr>
            </a:lvl1pPr>
          </a:lstStyle>
          <a:p>
            <a:endParaRPr lang="sv-SE" dirty="0"/>
          </a:p>
        </p:txBody>
      </p:sp>
      <p:sp>
        <p:nvSpPr>
          <p:cNvPr id="6" name="Rektangel 5">
            <a:extLst>
              <a:ext uri="{FF2B5EF4-FFF2-40B4-BE49-F238E27FC236}">
                <a16:creationId xmlns:a16="http://schemas.microsoft.com/office/drawing/2014/main" id="{BD913334-61BE-E647-84BE-EDC357B41887}"/>
              </a:ext>
            </a:extLst>
          </p:cNvPr>
          <p:cNvSpPr/>
          <p:nvPr userDrawn="1"/>
        </p:nvSpPr>
        <p:spPr>
          <a:xfrm>
            <a:off x="0" y="6273000"/>
            <a:ext cx="9144000" cy="585000"/>
          </a:xfrm>
          <a:prstGeom prst="rect">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C9E6D7AF-9AFE-F249-88A2-78ABB6719A88}"/>
              </a:ext>
            </a:extLst>
          </p:cNvPr>
          <p:cNvPicPr>
            <a:picLocks noChangeAspect="1"/>
          </p:cNvPicPr>
          <p:nvPr userDrawn="1"/>
        </p:nvPicPr>
        <p:blipFill>
          <a:blip r:embed="rId2"/>
          <a:stretch>
            <a:fillRect/>
          </a:stretch>
        </p:blipFill>
        <p:spPr>
          <a:xfrm>
            <a:off x="6498924" y="6413317"/>
            <a:ext cx="2415600" cy="304366"/>
          </a:xfrm>
          <a:prstGeom prst="rect">
            <a:avLst/>
          </a:prstGeom>
        </p:spPr>
      </p:pic>
    </p:spTree>
    <p:extLst>
      <p:ext uri="{BB962C8B-B14F-4D97-AF65-F5344CB8AC3E}">
        <p14:creationId xmlns:p14="http://schemas.microsoft.com/office/powerpoint/2010/main" val="12944719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A32BAAC4-EE8B-9E49-A1BB-E717285906F9}"/>
              </a:ext>
            </a:extLst>
          </p:cNvPr>
          <p:cNvSpPr>
            <a:spLocks noGrp="1"/>
          </p:cNvSpPr>
          <p:nvPr>
            <p:ph type="pic" idx="1"/>
          </p:nvPr>
        </p:nvSpPr>
        <p:spPr>
          <a:xfrm>
            <a:off x="0" y="0"/>
            <a:ext cx="9144000" cy="6343048"/>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extLst>
      <p:ext uri="{BB962C8B-B14F-4D97-AF65-F5344CB8AC3E}">
        <p14:creationId xmlns:p14="http://schemas.microsoft.com/office/powerpoint/2010/main" val="194726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39667" y="1150712"/>
            <a:ext cx="4557600" cy="3270440"/>
          </a:xfrm>
        </p:spPr>
        <p:txBody>
          <a:bodyPr>
            <a:noAutofit/>
          </a:bodyPr>
          <a:lstStyle>
            <a:lvl1pPr>
              <a:defRPr sz="4800"/>
            </a:lvl1pPr>
          </a:lstStyle>
          <a:p>
            <a:r>
              <a:rPr lang="sv-SE" dirty="0"/>
              <a:t>Klicka här för att ändra mall för rubrikformat</a:t>
            </a:r>
            <a:endParaRPr lang="en-US" dirty="0"/>
          </a:p>
        </p:txBody>
      </p:sp>
      <p:sp>
        <p:nvSpPr>
          <p:cNvPr id="7" name="Platshållare för bild 2">
            <a:extLst>
              <a:ext uri="{FF2B5EF4-FFF2-40B4-BE49-F238E27FC236}">
                <a16:creationId xmlns:a16="http://schemas.microsoft.com/office/drawing/2014/main" id="{825CAAA3-DE4C-F440-99AE-56148E04CCF4}"/>
              </a:ext>
            </a:extLst>
          </p:cNvPr>
          <p:cNvSpPr>
            <a:spLocks noGrp="1"/>
          </p:cNvSpPr>
          <p:nvPr>
            <p:ph type="pic" idx="10"/>
          </p:nvPr>
        </p:nvSpPr>
        <p:spPr>
          <a:xfrm>
            <a:off x="5904000" y="0"/>
            <a:ext cx="3240000" cy="6343048"/>
          </a:xfrm>
          <a:prstGeom prst="rect">
            <a:avLst/>
          </a:prstGeom>
        </p:spPr>
        <p:txBody>
          <a:bodyPr anchor="t" anchorCtr="0">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extLst>
      <p:ext uri="{BB962C8B-B14F-4D97-AF65-F5344CB8AC3E}">
        <p14:creationId xmlns:p14="http://schemas.microsoft.com/office/powerpoint/2010/main" val="365511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44397"/>
            <a:ext cx="4558229" cy="2387600"/>
          </a:xfrm>
        </p:spPr>
        <p:txBody>
          <a:bodyPr anchor="b">
            <a:normAutofit/>
          </a:bodyPr>
          <a:lstStyle>
            <a:lvl1pPr algn="l">
              <a:defRPr sz="4800"/>
            </a:lvl1pPr>
          </a:lstStyle>
          <a:p>
            <a:r>
              <a:rPr lang="sv-SE" dirty="0"/>
              <a:t>Klicka här för att ändra mall för rubrikformat</a:t>
            </a:r>
            <a:endParaRPr lang="en-US" dirty="0"/>
          </a:p>
        </p:txBody>
      </p:sp>
      <p:sp>
        <p:nvSpPr>
          <p:cNvPr id="3" name="Subtitle 2"/>
          <p:cNvSpPr>
            <a:spLocks noGrp="1"/>
          </p:cNvSpPr>
          <p:nvPr>
            <p:ph type="subTitle" idx="1"/>
          </p:nvPr>
        </p:nvSpPr>
        <p:spPr>
          <a:xfrm>
            <a:off x="628650" y="3624072"/>
            <a:ext cx="4558229"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US" dirty="0"/>
          </a:p>
        </p:txBody>
      </p:sp>
      <p:sp>
        <p:nvSpPr>
          <p:cNvPr id="7" name="Platshållare för bild 2">
            <a:extLst>
              <a:ext uri="{FF2B5EF4-FFF2-40B4-BE49-F238E27FC236}">
                <a16:creationId xmlns:a16="http://schemas.microsoft.com/office/drawing/2014/main" id="{13E6A39C-C5FC-0C4A-9F13-C74CDFFBD7A5}"/>
              </a:ext>
            </a:extLst>
          </p:cNvPr>
          <p:cNvSpPr>
            <a:spLocks noGrp="1"/>
          </p:cNvSpPr>
          <p:nvPr>
            <p:ph type="pic" idx="10"/>
          </p:nvPr>
        </p:nvSpPr>
        <p:spPr>
          <a:xfrm>
            <a:off x="5904000" y="0"/>
            <a:ext cx="3240000" cy="6343048"/>
          </a:xfrm>
          <a:prstGeom prst="rect">
            <a:avLst/>
          </a:prstGeom>
        </p:spPr>
        <p:txBody>
          <a:bodyPr anchor="t" anchorCtr="0">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extLst>
      <p:ext uri="{BB962C8B-B14F-4D97-AF65-F5344CB8AC3E}">
        <p14:creationId xmlns:p14="http://schemas.microsoft.com/office/powerpoint/2010/main" val="373794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28650" y="596482"/>
            <a:ext cx="4557600" cy="1325563"/>
          </a:xfrm>
        </p:spPr>
        <p:txBody>
          <a:bodyPr>
            <a:noAutofit/>
          </a:bodyPr>
          <a:lstStyle>
            <a:lvl1pPr>
              <a:defRPr sz="3600"/>
            </a:lvl1pPr>
          </a:lstStyle>
          <a:p>
            <a:r>
              <a:rPr lang="sv-SE" dirty="0"/>
              <a:t>Klicka här för att ändra mall för rubrikformat</a:t>
            </a:r>
            <a:endParaRPr lang="en-US" dirty="0"/>
          </a:p>
        </p:txBody>
      </p:sp>
      <p:sp>
        <p:nvSpPr>
          <p:cNvPr id="3" name="Content Placeholder 2"/>
          <p:cNvSpPr>
            <a:spLocks noGrp="1"/>
          </p:cNvSpPr>
          <p:nvPr>
            <p:ph idx="1"/>
          </p:nvPr>
        </p:nvSpPr>
        <p:spPr>
          <a:xfrm>
            <a:off x="628650" y="2056981"/>
            <a:ext cx="4557600" cy="3859077"/>
          </a:xfrm>
          <a:prstGeom prst="rect">
            <a:avLst/>
          </a:prstGeom>
        </p:spPr>
        <p:txBody>
          <a:bodyPr>
            <a:normAutofit/>
          </a:bodyPr>
          <a:lstStyle>
            <a:lvl1pPr>
              <a:defRPr sz="2000"/>
            </a:lvl1pPr>
          </a:lstStyle>
          <a:p>
            <a:pPr lvl="0"/>
            <a:r>
              <a:rPr lang="sv-SE" dirty="0"/>
              <a:t>Redigera format för bakgrundstext
Nivå två
Nivå tre
Nivå fyra
Nivå fem</a:t>
            </a:r>
            <a:endParaRPr lang="en-US" dirty="0"/>
          </a:p>
        </p:txBody>
      </p:sp>
      <p:sp>
        <p:nvSpPr>
          <p:cNvPr id="7" name="Platshållare för bild 2">
            <a:extLst>
              <a:ext uri="{FF2B5EF4-FFF2-40B4-BE49-F238E27FC236}">
                <a16:creationId xmlns:a16="http://schemas.microsoft.com/office/drawing/2014/main" id="{294CFB06-54A4-344D-8DA0-71DC0411D197}"/>
              </a:ext>
            </a:extLst>
          </p:cNvPr>
          <p:cNvSpPr>
            <a:spLocks noGrp="1"/>
          </p:cNvSpPr>
          <p:nvPr>
            <p:ph type="pic" idx="10"/>
          </p:nvPr>
        </p:nvSpPr>
        <p:spPr>
          <a:xfrm>
            <a:off x="5904000" y="0"/>
            <a:ext cx="3240000" cy="6343048"/>
          </a:xfrm>
          <a:prstGeom prst="rect">
            <a:avLst/>
          </a:prstGeom>
        </p:spPr>
        <p:txBody>
          <a:bodyPr anchor="t" anchorCtr="0">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extLst>
      <p:ext uri="{BB962C8B-B14F-4D97-AF65-F5344CB8AC3E}">
        <p14:creationId xmlns:p14="http://schemas.microsoft.com/office/powerpoint/2010/main" val="428482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714AC4C-70F4-5349-B637-AB23EEDED29F}"/>
              </a:ext>
            </a:extLst>
          </p:cNvPr>
          <p:cNvSpPr>
            <a:spLocks noGrp="1"/>
          </p:cNvSpPr>
          <p:nvPr>
            <p:ph type="pic" idx="10"/>
          </p:nvPr>
        </p:nvSpPr>
        <p:spPr>
          <a:xfrm>
            <a:off x="5904000" y="0"/>
            <a:ext cx="3240000" cy="6343048"/>
          </a:xfrm>
          <a:prstGeom prst="rect">
            <a:avLst/>
          </a:prstGeom>
        </p:spPr>
        <p:txBody>
          <a:bodyPr anchor="t" anchorCtr="0">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9" name="Title 1">
            <a:extLst>
              <a:ext uri="{FF2B5EF4-FFF2-40B4-BE49-F238E27FC236}">
                <a16:creationId xmlns:a16="http://schemas.microsoft.com/office/drawing/2014/main" id="{37530A85-1E1E-684E-BB49-E133EAE95A3B}"/>
              </a:ext>
            </a:extLst>
          </p:cNvPr>
          <p:cNvSpPr>
            <a:spLocks noGrp="1"/>
          </p:cNvSpPr>
          <p:nvPr>
            <p:ph type="title"/>
          </p:nvPr>
        </p:nvSpPr>
        <p:spPr>
          <a:xfrm>
            <a:off x="628650" y="596482"/>
            <a:ext cx="4557600" cy="1325563"/>
          </a:xfrm>
        </p:spPr>
        <p:txBody>
          <a:bodyPr>
            <a:noAutofit/>
          </a:bodyPr>
          <a:lstStyle>
            <a:lvl1pPr>
              <a:defRPr sz="3600"/>
            </a:lvl1pPr>
          </a:lstStyle>
          <a:p>
            <a:r>
              <a:rPr lang="sv-SE" dirty="0"/>
              <a:t>Klicka här för att ändra mall för rubrikformat</a:t>
            </a:r>
            <a:endParaRPr lang="en-US" dirty="0"/>
          </a:p>
        </p:txBody>
      </p:sp>
      <p:sp>
        <p:nvSpPr>
          <p:cNvPr id="11" name="Text Placeholder 2">
            <a:extLst>
              <a:ext uri="{FF2B5EF4-FFF2-40B4-BE49-F238E27FC236}">
                <a16:creationId xmlns:a16="http://schemas.microsoft.com/office/drawing/2014/main" id="{669E23F1-5DF7-6345-9CF8-5A76DDE6CD78}"/>
              </a:ext>
            </a:extLst>
          </p:cNvPr>
          <p:cNvSpPr>
            <a:spLocks noGrp="1"/>
          </p:cNvSpPr>
          <p:nvPr>
            <p:ph type="body" idx="1"/>
          </p:nvPr>
        </p:nvSpPr>
        <p:spPr>
          <a:xfrm>
            <a:off x="623888" y="2056981"/>
            <a:ext cx="4557600" cy="3803992"/>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
Nivå två
Nivå tre
Nivå fyra
Nivå fem</a:t>
            </a:r>
            <a:endParaRPr lang="en-US" dirty="0"/>
          </a:p>
        </p:txBody>
      </p:sp>
    </p:spTree>
    <p:extLst>
      <p:ext uri="{BB962C8B-B14F-4D97-AF65-F5344CB8AC3E}">
        <p14:creationId xmlns:p14="http://schemas.microsoft.com/office/powerpoint/2010/main" val="342629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2016087"/>
            <a:ext cx="4557600" cy="488988"/>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endParaRPr lang="en-US" dirty="0"/>
          </a:p>
        </p:txBody>
      </p:sp>
      <p:sp>
        <p:nvSpPr>
          <p:cNvPr id="4" name="Content Placeholder 3"/>
          <p:cNvSpPr>
            <a:spLocks noGrp="1"/>
          </p:cNvSpPr>
          <p:nvPr>
            <p:ph sz="half" idx="2"/>
          </p:nvPr>
        </p:nvSpPr>
        <p:spPr>
          <a:xfrm>
            <a:off x="629842" y="2527109"/>
            <a:ext cx="4557600" cy="3377932"/>
          </a:xfrm>
          <a:prstGeom prst="rect">
            <a:avLst/>
          </a:prstGeom>
        </p:spPr>
        <p:txBody>
          <a:bodyPr>
            <a:normAutofit/>
          </a:bodyPr>
          <a:lstStyle>
            <a:lvl1pPr>
              <a:defRPr sz="2000"/>
            </a:lvl1pPr>
          </a:lstStyle>
          <a:p>
            <a:pPr lvl="0"/>
            <a:r>
              <a:rPr lang="sv-SE" dirty="0"/>
              <a:t>Redigera format för bakgrundstext
Nivå två
Nivå tre
Nivå fyra
Nivå fem</a:t>
            </a:r>
            <a:endParaRPr lang="en-US" dirty="0"/>
          </a:p>
        </p:txBody>
      </p:sp>
      <p:sp>
        <p:nvSpPr>
          <p:cNvPr id="10" name="Platshållare för bild 2">
            <a:extLst>
              <a:ext uri="{FF2B5EF4-FFF2-40B4-BE49-F238E27FC236}">
                <a16:creationId xmlns:a16="http://schemas.microsoft.com/office/drawing/2014/main" id="{0D9FC3D8-D817-D349-B460-F6E3761A306B}"/>
              </a:ext>
            </a:extLst>
          </p:cNvPr>
          <p:cNvSpPr>
            <a:spLocks noGrp="1"/>
          </p:cNvSpPr>
          <p:nvPr>
            <p:ph type="pic" idx="10"/>
          </p:nvPr>
        </p:nvSpPr>
        <p:spPr>
          <a:xfrm>
            <a:off x="5904000" y="0"/>
            <a:ext cx="3240000" cy="6343048"/>
          </a:xfrm>
          <a:prstGeom prst="rect">
            <a:avLst/>
          </a:prstGeom>
        </p:spPr>
        <p:txBody>
          <a:bodyPr anchor="t" anchorCtr="0">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11" name="Title 1">
            <a:extLst>
              <a:ext uri="{FF2B5EF4-FFF2-40B4-BE49-F238E27FC236}">
                <a16:creationId xmlns:a16="http://schemas.microsoft.com/office/drawing/2014/main" id="{4D49331E-F698-BF4B-A456-BBEEF1D8348C}"/>
              </a:ext>
            </a:extLst>
          </p:cNvPr>
          <p:cNvSpPr>
            <a:spLocks noGrp="1"/>
          </p:cNvSpPr>
          <p:nvPr>
            <p:ph type="title"/>
          </p:nvPr>
        </p:nvSpPr>
        <p:spPr>
          <a:xfrm>
            <a:off x="628650" y="596482"/>
            <a:ext cx="4557600" cy="1325563"/>
          </a:xfrm>
        </p:spPr>
        <p:txBody>
          <a:bodyPr>
            <a:noAutofit/>
          </a:bodyPr>
          <a:lstStyle>
            <a:lvl1pPr>
              <a:defRPr sz="3600"/>
            </a:lvl1pPr>
          </a:lstStyle>
          <a:p>
            <a:r>
              <a:rPr lang="sv-SE" dirty="0"/>
              <a:t>Klicka här för att ändra mall för rubrikformat</a:t>
            </a:r>
            <a:endParaRPr lang="en-US" dirty="0"/>
          </a:p>
        </p:txBody>
      </p:sp>
    </p:spTree>
    <p:extLst>
      <p:ext uri="{BB962C8B-B14F-4D97-AF65-F5344CB8AC3E}">
        <p14:creationId xmlns:p14="http://schemas.microsoft.com/office/powerpoint/2010/main" val="2155114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255288"/>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74449"/>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7" name="Platshållare för text 6">
            <a:extLst>
              <a:ext uri="{FF2B5EF4-FFF2-40B4-BE49-F238E27FC236}">
                <a16:creationId xmlns:a16="http://schemas.microsoft.com/office/drawing/2014/main" id="{0F27A7B9-807A-1947-9E54-615F7A2F3234}"/>
              </a:ext>
            </a:extLst>
          </p:cNvPr>
          <p:cNvSpPr>
            <a:spLocks noGrp="1"/>
          </p:cNvSpPr>
          <p:nvPr>
            <p:ph type="body" idx="1"/>
          </p:nvPr>
        </p:nvSpPr>
        <p:spPr>
          <a:xfrm>
            <a:off x="628650" y="2054198"/>
            <a:ext cx="7886700" cy="3795759"/>
          </a:xfrm>
          <a:prstGeom prst="rect">
            <a:avLst/>
          </a:prstGeom>
        </p:spPr>
        <p:txBody>
          <a:bodyPr vert="horz" lIns="91440" tIns="45720" rIns="91440" bIns="45720" rtlCol="0">
            <a:normAutofit/>
          </a:bodyPr>
          <a:lstStyle/>
          <a:p>
            <a:r>
              <a:rPr lang="sv-SE" dirty="0"/>
              <a:t>Redigera format för bakgrundstext
Nivå två
Nivå tre
Nivå fyra
Nivå fem</a:t>
            </a:r>
          </a:p>
        </p:txBody>
      </p:sp>
      <p:sp>
        <p:nvSpPr>
          <p:cNvPr id="6" name="Rektangel 5">
            <a:extLst>
              <a:ext uri="{FF2B5EF4-FFF2-40B4-BE49-F238E27FC236}">
                <a16:creationId xmlns:a16="http://schemas.microsoft.com/office/drawing/2014/main" id="{6BDD2A36-9066-8B46-97B2-6A0BD64D98A4}"/>
              </a:ext>
            </a:extLst>
          </p:cNvPr>
          <p:cNvSpPr/>
          <p:nvPr userDrawn="1"/>
        </p:nvSpPr>
        <p:spPr>
          <a:xfrm>
            <a:off x="0" y="6343046"/>
            <a:ext cx="9144000" cy="585000"/>
          </a:xfrm>
          <a:prstGeom prst="rect">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7292BD18-D1A5-7A43-BAF6-ADBCDF8CCF14}"/>
              </a:ext>
            </a:extLst>
          </p:cNvPr>
          <p:cNvPicPr>
            <a:picLocks noChangeAspect="1"/>
          </p:cNvPicPr>
          <p:nvPr userDrawn="1"/>
        </p:nvPicPr>
        <p:blipFill>
          <a:blip r:embed="rId9"/>
          <a:stretch>
            <a:fillRect/>
          </a:stretch>
        </p:blipFill>
        <p:spPr>
          <a:xfrm>
            <a:off x="6498924" y="6483363"/>
            <a:ext cx="2415600" cy="304366"/>
          </a:xfrm>
          <a:prstGeom prst="rect">
            <a:avLst/>
          </a:prstGeom>
        </p:spPr>
      </p:pic>
    </p:spTree>
    <p:extLst>
      <p:ext uri="{BB962C8B-B14F-4D97-AF65-F5344CB8AC3E}">
        <p14:creationId xmlns:p14="http://schemas.microsoft.com/office/powerpoint/2010/main" val="856443323"/>
      </p:ext>
    </p:extLst>
  </p:cSld>
  <p:clrMap bg1="lt1" tx1="dk1" bg2="lt2" tx2="dk2" accent1="accent1" accent2="accent2" accent3="accent3" accent4="accent4" accent5="accent5" accent6="accent6" hlink="hlink" folHlink="folHlink"/>
  <p:sldLayoutIdLst>
    <p:sldLayoutId id="2147483672" r:id="rId1"/>
    <p:sldLayoutId id="2147483666" r:id="rId2"/>
    <p:sldLayoutId id="2147483661" r:id="rId3"/>
    <p:sldLayoutId id="2147483662" r:id="rId4"/>
    <p:sldLayoutId id="2147483663" r:id="rId5"/>
    <p:sldLayoutId id="2147483665"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7" name="Platshållare för text 6">
            <a:extLst>
              <a:ext uri="{FF2B5EF4-FFF2-40B4-BE49-F238E27FC236}">
                <a16:creationId xmlns:a16="http://schemas.microsoft.com/office/drawing/2014/main" id="{0F27A7B9-807A-1947-9E54-615F7A2F3234}"/>
              </a:ext>
            </a:extLst>
          </p:cNvPr>
          <p:cNvSpPr>
            <a:spLocks noGrp="1"/>
          </p:cNvSpPr>
          <p:nvPr>
            <p:ph type="body" idx="1"/>
          </p:nvPr>
        </p:nvSpPr>
        <p:spPr>
          <a:xfrm>
            <a:off x="628650" y="1844875"/>
            <a:ext cx="78867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6" name="Rektangel 5">
            <a:extLst>
              <a:ext uri="{FF2B5EF4-FFF2-40B4-BE49-F238E27FC236}">
                <a16:creationId xmlns:a16="http://schemas.microsoft.com/office/drawing/2014/main" id="{1721C890-CE04-554D-B5F7-8B8B86F8EB01}"/>
              </a:ext>
            </a:extLst>
          </p:cNvPr>
          <p:cNvSpPr/>
          <p:nvPr userDrawn="1"/>
        </p:nvSpPr>
        <p:spPr>
          <a:xfrm>
            <a:off x="0" y="6343046"/>
            <a:ext cx="9144000" cy="585000"/>
          </a:xfrm>
          <a:prstGeom prst="rect">
            <a:avLst/>
          </a:prstGeom>
          <a:solidFill>
            <a:schemeClr val="bg2"/>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330E2641-7327-6D4E-A824-B420069C154D}"/>
              </a:ext>
            </a:extLst>
          </p:cNvPr>
          <p:cNvPicPr>
            <a:picLocks noChangeAspect="1"/>
          </p:cNvPicPr>
          <p:nvPr userDrawn="1"/>
        </p:nvPicPr>
        <p:blipFill>
          <a:blip r:embed="rId8"/>
          <a:stretch>
            <a:fillRect/>
          </a:stretch>
        </p:blipFill>
        <p:spPr>
          <a:xfrm>
            <a:off x="6498924" y="6483363"/>
            <a:ext cx="2415600" cy="304366"/>
          </a:xfrm>
          <a:prstGeom prst="rect">
            <a:avLst/>
          </a:prstGeom>
        </p:spPr>
      </p:pic>
    </p:spTree>
    <p:extLst>
      <p:ext uri="{BB962C8B-B14F-4D97-AF65-F5344CB8AC3E}">
        <p14:creationId xmlns:p14="http://schemas.microsoft.com/office/powerpoint/2010/main" val="15800781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1F24C3-E444-A146-A209-A30D2443122E}"/>
              </a:ext>
            </a:extLst>
          </p:cNvPr>
          <p:cNvSpPr>
            <a:spLocks noGrp="1"/>
          </p:cNvSpPr>
          <p:nvPr>
            <p:ph type="ctrTitle"/>
          </p:nvPr>
        </p:nvSpPr>
        <p:spPr>
          <a:xfrm>
            <a:off x="0" y="3851783"/>
            <a:ext cx="9144000" cy="1440000"/>
          </a:xfrm>
        </p:spPr>
        <p:txBody>
          <a:bodyPr/>
          <a:lstStyle/>
          <a:p>
            <a:r>
              <a:rPr lang="sv-SE" dirty="0"/>
              <a:t>Auktorisation som elinstallatör</a:t>
            </a:r>
          </a:p>
        </p:txBody>
      </p:sp>
    </p:spTree>
    <p:extLst>
      <p:ext uri="{BB962C8B-B14F-4D97-AF65-F5344CB8AC3E}">
        <p14:creationId xmlns:p14="http://schemas.microsoft.com/office/powerpoint/2010/main" val="24598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9C3FF6B5-DA84-8947-8E49-17B39691AE4B}"/>
              </a:ext>
            </a:extLst>
          </p:cNvPr>
          <p:cNvPicPr>
            <a:picLocks noGrp="1" noChangeAspect="1"/>
          </p:cNvPicPr>
          <p:nvPr>
            <p:ph type="pic" idx="10"/>
          </p:nvPr>
        </p:nvPicPr>
        <p:blipFill rotWithShape="1">
          <a:blip r:embed="rId3"/>
          <a:srcRect l="22425" r="43525"/>
          <a:stretch/>
        </p:blipFill>
        <p:spPr>
          <a:xfrm>
            <a:off x="5904000" y="0"/>
            <a:ext cx="3240000" cy="6343048"/>
          </a:xfrm>
        </p:spPr>
      </p:pic>
      <p:sp>
        <p:nvSpPr>
          <p:cNvPr id="5" name="Platshållare för innehåll 2">
            <a:extLst>
              <a:ext uri="{FF2B5EF4-FFF2-40B4-BE49-F238E27FC236}">
                <a16:creationId xmlns:a16="http://schemas.microsoft.com/office/drawing/2014/main" id="{EA52CF78-2611-514B-BCB5-D43F335EB5CD}"/>
              </a:ext>
            </a:extLst>
          </p:cNvPr>
          <p:cNvSpPr txBox="1">
            <a:spLocks/>
          </p:cNvSpPr>
          <p:nvPr/>
        </p:nvSpPr>
        <p:spPr>
          <a:xfrm>
            <a:off x="628649" y="1706603"/>
            <a:ext cx="5003029" cy="38590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600"/>
              </a:spcBef>
            </a:pPr>
            <a:r>
              <a:rPr lang="sv-SE" sz="2400" dirty="0">
                <a:latin typeface="Arial" panose="020B0604020202020204" pitchFamily="34" charset="0"/>
                <a:cs typeface="Arial" panose="020B0604020202020204" pitchFamily="34" charset="0"/>
              </a:rPr>
              <a:t>Du måste ingå i ett företags egenkontrollprogram</a:t>
            </a:r>
          </a:p>
          <a:p>
            <a:pPr marL="342900" indent="-342900">
              <a:lnSpc>
                <a:spcPct val="100000"/>
              </a:lnSpc>
              <a:spcBef>
                <a:spcPts val="1600"/>
              </a:spcBef>
            </a:pPr>
            <a:r>
              <a:rPr lang="sv-SE" sz="2400" dirty="0">
                <a:latin typeface="Arial" panose="020B0604020202020204" pitchFamily="34" charset="0"/>
                <a:cs typeface="Arial" panose="020B0604020202020204" pitchFamily="34" charset="0"/>
              </a:rPr>
              <a:t>Kontrollera att företaget finns registrerat hos Elsäkerhetsverket</a:t>
            </a:r>
          </a:p>
          <a:p>
            <a:pPr marL="342900" indent="-342900">
              <a:lnSpc>
                <a:spcPct val="100000"/>
              </a:lnSpc>
              <a:spcBef>
                <a:spcPts val="1600"/>
              </a:spcBef>
            </a:pPr>
            <a:r>
              <a:rPr lang="sv-SE" sz="2400" dirty="0">
                <a:latin typeface="Arial" panose="020B0604020202020204" pitchFamily="34" charset="0"/>
                <a:cs typeface="Arial" panose="020B0604020202020204" pitchFamily="34" charset="0"/>
              </a:rPr>
              <a:t>Se till att få intyg om praktisk erfarenhet när du slutar</a:t>
            </a:r>
          </a:p>
          <a:p>
            <a:pPr marL="342900" indent="-342900">
              <a:lnSpc>
                <a:spcPct val="100000"/>
              </a:lnSpc>
              <a:spcBef>
                <a:spcPts val="1600"/>
              </a:spcBef>
            </a:pPr>
            <a:r>
              <a:rPr lang="sv-SE" sz="2400" dirty="0">
                <a:latin typeface="Arial" panose="020B0604020202020204" pitchFamily="34" charset="0"/>
                <a:cs typeface="Arial" panose="020B0604020202020204" pitchFamily="34" charset="0"/>
              </a:rPr>
              <a:t>Säkerställ att du skickar in rätt intyg när du ansöker om auktorisation</a:t>
            </a:r>
          </a:p>
        </p:txBody>
      </p:sp>
      <p:sp>
        <p:nvSpPr>
          <p:cNvPr id="7" name="Rubrik 2">
            <a:extLst>
              <a:ext uri="{FF2B5EF4-FFF2-40B4-BE49-F238E27FC236}">
                <a16:creationId xmlns:a16="http://schemas.microsoft.com/office/drawing/2014/main" id="{3042F7BF-CB22-0B47-9737-35C82CFC020B}"/>
              </a:ext>
            </a:extLst>
          </p:cNvPr>
          <p:cNvSpPr txBox="1">
            <a:spLocks/>
          </p:cNvSpPr>
          <p:nvPr/>
        </p:nvSpPr>
        <p:spPr>
          <a:xfrm>
            <a:off x="0" y="561600"/>
            <a:ext cx="59040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sv-SE" dirty="0"/>
              <a:t>Kom ihåg!</a:t>
            </a:r>
          </a:p>
        </p:txBody>
      </p:sp>
    </p:spTree>
    <p:extLst>
      <p:ext uri="{BB962C8B-B14F-4D97-AF65-F5344CB8AC3E}">
        <p14:creationId xmlns:p14="http://schemas.microsoft.com/office/powerpoint/2010/main" val="15812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ndad rektangulär 10">
            <a:extLst>
              <a:ext uri="{FF2B5EF4-FFF2-40B4-BE49-F238E27FC236}">
                <a16:creationId xmlns:a16="http://schemas.microsoft.com/office/drawing/2014/main" id="{22C832BF-2FE6-E245-9606-21B6C609D4C5}"/>
              </a:ext>
            </a:extLst>
          </p:cNvPr>
          <p:cNvSpPr/>
          <p:nvPr/>
        </p:nvSpPr>
        <p:spPr>
          <a:xfrm>
            <a:off x="995380" y="2301518"/>
            <a:ext cx="3913240" cy="1542895"/>
          </a:xfrm>
          <a:prstGeom prst="wedgeRoundRectCallout">
            <a:avLst>
              <a:gd name="adj1" fmla="val -19312"/>
              <a:gd name="adj2" fmla="val -77162"/>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sv-SE" b="1" dirty="0">
                <a:solidFill>
                  <a:schemeClr val="tx1"/>
                </a:solidFill>
                <a:latin typeface="Arial" panose="020B0604020202020204" pitchFamily="34" charset="0"/>
                <a:cs typeface="Arial" panose="020B0604020202020204" pitchFamily="34" charset="0"/>
              </a:rPr>
              <a:t>Reglerat yrke</a:t>
            </a:r>
            <a:br>
              <a:rPr lang="sv-SE" b="1" dirty="0">
                <a:solidFill>
                  <a:schemeClr val="tx1"/>
                </a:solidFill>
                <a:latin typeface="Arial" panose="020B0604020202020204" pitchFamily="34" charset="0"/>
                <a:cs typeface="Arial" panose="020B0604020202020204" pitchFamily="34" charset="0"/>
              </a:rPr>
            </a:br>
            <a:r>
              <a:rPr lang="sv-SE" sz="1400" dirty="0">
                <a:solidFill>
                  <a:schemeClr val="tx1"/>
                </a:solidFill>
                <a:latin typeface="Arial" panose="020B0604020202020204" pitchFamily="34" charset="0"/>
                <a:cs typeface="Arial" panose="020B0604020202020204" pitchFamily="34" charset="0"/>
              </a:rPr>
              <a:t>Det finns definierat i svensk lag vad som </a:t>
            </a:r>
            <a:br>
              <a:rPr lang="sv-SE" sz="1400" dirty="0">
                <a:solidFill>
                  <a:schemeClr val="tx1"/>
                </a:solidFill>
                <a:latin typeface="Arial" panose="020B0604020202020204" pitchFamily="34" charset="0"/>
                <a:cs typeface="Arial" panose="020B0604020202020204" pitchFamily="34" charset="0"/>
              </a:rPr>
            </a:br>
            <a:r>
              <a:rPr lang="sv-SE" sz="1400" dirty="0">
                <a:solidFill>
                  <a:schemeClr val="tx1"/>
                </a:solidFill>
                <a:latin typeface="Arial" panose="020B0604020202020204" pitchFamily="34" charset="0"/>
                <a:cs typeface="Arial" panose="020B0604020202020204" pitchFamily="34" charset="0"/>
              </a:rPr>
              <a:t>krävs för att få arbeta inom vissa yrken, </a:t>
            </a:r>
            <a:br>
              <a:rPr lang="sv-SE" sz="1400" dirty="0">
                <a:solidFill>
                  <a:schemeClr val="tx1"/>
                </a:solidFill>
                <a:latin typeface="Arial" panose="020B0604020202020204" pitchFamily="34" charset="0"/>
                <a:cs typeface="Arial" panose="020B0604020202020204" pitchFamily="34" charset="0"/>
              </a:rPr>
            </a:br>
            <a:r>
              <a:rPr lang="sv-SE" sz="1400" dirty="0">
                <a:solidFill>
                  <a:schemeClr val="tx1"/>
                </a:solidFill>
                <a:latin typeface="Arial" panose="020B0604020202020204" pitchFamily="34" charset="0"/>
                <a:cs typeface="Arial" panose="020B0604020202020204" pitchFamily="34" charset="0"/>
              </a:rPr>
              <a:t>till exempel en viss examen, auktorisation </a:t>
            </a:r>
            <a:br>
              <a:rPr lang="sv-SE" sz="1400" dirty="0">
                <a:solidFill>
                  <a:schemeClr val="tx1"/>
                </a:solidFill>
                <a:latin typeface="Arial" panose="020B0604020202020204" pitchFamily="34" charset="0"/>
                <a:cs typeface="Arial" panose="020B0604020202020204" pitchFamily="34" charset="0"/>
              </a:rPr>
            </a:br>
            <a:r>
              <a:rPr lang="sv-SE" sz="1400" dirty="0">
                <a:solidFill>
                  <a:schemeClr val="tx1"/>
                </a:solidFill>
                <a:latin typeface="Arial" panose="020B0604020202020204" pitchFamily="34" charset="0"/>
                <a:cs typeface="Arial" panose="020B0604020202020204" pitchFamily="34" charset="0"/>
              </a:rPr>
              <a:t>eller en legitimation.</a:t>
            </a:r>
            <a:endParaRPr lang="sv-SE" sz="1400" dirty="0">
              <a:latin typeface="Arial" panose="020B0604020202020204" pitchFamily="34" charset="0"/>
              <a:cs typeface="Arial" panose="020B0604020202020204" pitchFamily="34" charset="0"/>
            </a:endParaRPr>
          </a:p>
        </p:txBody>
      </p:sp>
      <p:sp>
        <p:nvSpPr>
          <p:cNvPr id="8" name="Rundad rektangulär 64">
            <a:extLst>
              <a:ext uri="{FF2B5EF4-FFF2-40B4-BE49-F238E27FC236}">
                <a16:creationId xmlns:a16="http://schemas.microsoft.com/office/drawing/2014/main" id="{C23C17AC-F509-1449-A6AC-F9738BF8F95E}"/>
              </a:ext>
            </a:extLst>
          </p:cNvPr>
          <p:cNvSpPr/>
          <p:nvPr/>
        </p:nvSpPr>
        <p:spPr>
          <a:xfrm>
            <a:off x="422984" y="4440667"/>
            <a:ext cx="2456592" cy="1191226"/>
          </a:xfrm>
          <a:prstGeom prst="wedgeRoundRectCallout">
            <a:avLst>
              <a:gd name="adj1" fmla="val 21551"/>
              <a:gd name="adj2" fmla="val -75130"/>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Arial" panose="020B0604020202020204" pitchFamily="34" charset="0"/>
                <a:cs typeface="Arial" panose="020B0604020202020204" pitchFamily="34" charset="0"/>
              </a:rPr>
              <a:t> </a:t>
            </a:r>
            <a:r>
              <a:rPr lang="sv-SE" sz="2000" b="1" dirty="0">
                <a:solidFill>
                  <a:schemeClr val="tx1"/>
                </a:solidFill>
                <a:latin typeface="Arial" panose="020B0604020202020204" pitchFamily="34" charset="0"/>
                <a:cs typeface="Arial" panose="020B0604020202020204" pitchFamily="34" charset="0"/>
              </a:rPr>
              <a:t/>
            </a:r>
            <a:br>
              <a:rPr lang="sv-SE" sz="2000" b="1" dirty="0">
                <a:solidFill>
                  <a:schemeClr val="tx1"/>
                </a:solidFill>
                <a:latin typeface="Arial" panose="020B0604020202020204" pitchFamily="34" charset="0"/>
                <a:cs typeface="Arial" panose="020B0604020202020204" pitchFamily="34" charset="0"/>
              </a:rPr>
            </a:br>
            <a:r>
              <a:rPr lang="sv-SE" b="1" dirty="0">
                <a:solidFill>
                  <a:schemeClr val="tx1"/>
                </a:solidFill>
                <a:latin typeface="Arial" panose="020B0604020202020204" pitchFamily="34" charset="0"/>
                <a:cs typeface="Arial" panose="020B0604020202020204" pitchFamily="34" charset="0"/>
              </a:rPr>
              <a:t>Auktorisation</a:t>
            </a:r>
          </a:p>
          <a:p>
            <a:pPr algn="ctr"/>
            <a:r>
              <a:rPr lang="sv-SE" sz="1400" dirty="0">
                <a:solidFill>
                  <a:schemeClr val="tx1"/>
                </a:solidFill>
                <a:latin typeface="Arial" panose="020B0604020202020204" pitchFamily="34" charset="0"/>
                <a:cs typeface="Arial" panose="020B0604020202020204" pitchFamily="34" charset="0"/>
              </a:rPr>
              <a:t>För att bli elinstallatör krävs en auktorisation.</a:t>
            </a:r>
          </a:p>
          <a:p>
            <a:pPr algn="ctr"/>
            <a:endParaRPr lang="sv-SE" sz="1400" dirty="0">
              <a:latin typeface="Arial" panose="020B0604020202020204" pitchFamily="34" charset="0"/>
              <a:cs typeface="Arial" panose="020B0604020202020204" pitchFamily="34" charset="0"/>
            </a:endParaRPr>
          </a:p>
        </p:txBody>
      </p:sp>
      <p:sp>
        <p:nvSpPr>
          <p:cNvPr id="9" name="Rundad rektangulär 5">
            <a:extLst>
              <a:ext uri="{FF2B5EF4-FFF2-40B4-BE49-F238E27FC236}">
                <a16:creationId xmlns:a16="http://schemas.microsoft.com/office/drawing/2014/main" id="{A7768D18-17C7-7C45-AC9F-D8A3EA8D4FEB}"/>
              </a:ext>
            </a:extLst>
          </p:cNvPr>
          <p:cNvSpPr/>
          <p:nvPr/>
        </p:nvSpPr>
        <p:spPr>
          <a:xfrm>
            <a:off x="3094351" y="4440667"/>
            <a:ext cx="2485721" cy="1203050"/>
          </a:xfrm>
          <a:prstGeom prst="wedgeRoundRectCallout">
            <a:avLst>
              <a:gd name="adj1" fmla="val -19023"/>
              <a:gd name="adj2" fmla="val -75037"/>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solidFill>
                  <a:schemeClr val="tx1"/>
                </a:solidFill>
                <a:latin typeface="Arial" panose="020B0604020202020204" pitchFamily="34" charset="0"/>
                <a:cs typeface="Arial" panose="020B0604020202020204" pitchFamily="34" charset="0"/>
              </a:rPr>
              <a:t> </a:t>
            </a:r>
            <a:r>
              <a:rPr lang="sv-SE" sz="2000" b="1" dirty="0">
                <a:solidFill>
                  <a:schemeClr val="tx1"/>
                </a:solidFill>
                <a:latin typeface="Arial" panose="020B0604020202020204" pitchFamily="34" charset="0"/>
                <a:cs typeface="Arial" panose="020B0604020202020204" pitchFamily="34" charset="0"/>
              </a:rPr>
              <a:t/>
            </a:r>
            <a:br>
              <a:rPr lang="sv-SE" sz="2000" b="1" dirty="0">
                <a:solidFill>
                  <a:schemeClr val="tx1"/>
                </a:solidFill>
                <a:latin typeface="Arial" panose="020B0604020202020204" pitchFamily="34" charset="0"/>
                <a:cs typeface="Arial" panose="020B0604020202020204" pitchFamily="34" charset="0"/>
              </a:rPr>
            </a:br>
            <a:r>
              <a:rPr lang="sv-SE" b="1" dirty="0">
                <a:solidFill>
                  <a:schemeClr val="tx1"/>
                </a:solidFill>
                <a:latin typeface="Arial" panose="020B0604020202020204" pitchFamily="34" charset="0"/>
                <a:cs typeface="Arial" panose="020B0604020202020204" pitchFamily="34" charset="0"/>
              </a:rPr>
              <a:t>Elsäkerhetsverket</a:t>
            </a:r>
          </a:p>
          <a:p>
            <a:pPr algn="ctr"/>
            <a:r>
              <a:rPr lang="sv-SE" sz="1400" dirty="0">
                <a:solidFill>
                  <a:schemeClr val="tx1"/>
                </a:solidFill>
                <a:latin typeface="Arial" panose="020B0604020202020204" pitchFamily="34" charset="0"/>
                <a:cs typeface="Arial" panose="020B0604020202020204" pitchFamily="34" charset="0"/>
              </a:rPr>
              <a:t>Ansökan om auktorisation görs till Elsäkerhetsverket.</a:t>
            </a:r>
          </a:p>
          <a:p>
            <a:pPr algn="ctr"/>
            <a:endParaRPr lang="sv-SE" sz="1600" dirty="0">
              <a:solidFill>
                <a:schemeClr val="tx1"/>
              </a:solidFill>
              <a:latin typeface="Arial" panose="020B0604020202020204" pitchFamily="34" charset="0"/>
              <a:cs typeface="Arial" panose="020B0604020202020204" pitchFamily="34" charset="0"/>
            </a:endParaRPr>
          </a:p>
          <a:p>
            <a:pPr algn="ctr"/>
            <a:endParaRPr lang="sv-SE" sz="1400" dirty="0">
              <a:latin typeface="Arial" panose="020B0604020202020204" pitchFamily="34" charset="0"/>
              <a:cs typeface="Arial" panose="020B0604020202020204" pitchFamily="34" charset="0"/>
            </a:endParaRPr>
          </a:p>
        </p:txBody>
      </p:sp>
      <p:pic>
        <p:nvPicPr>
          <p:cNvPr id="10" name="Platshållare för bild 9">
            <a:extLst>
              <a:ext uri="{FF2B5EF4-FFF2-40B4-BE49-F238E27FC236}">
                <a16:creationId xmlns:a16="http://schemas.microsoft.com/office/drawing/2014/main" id="{465C05D1-546B-F64F-A8BB-55F372AC1205}"/>
              </a:ext>
            </a:extLst>
          </p:cNvPr>
          <p:cNvPicPr preferRelativeResize="0">
            <a:picLocks/>
          </p:cNvPicPr>
          <p:nvPr/>
        </p:nvPicPr>
        <p:blipFill>
          <a:blip r:embed="rId3">
            <a:extLst>
              <a:ext uri="{28A0092B-C50C-407E-A947-70E740481C1C}">
                <a14:useLocalDpi xmlns:a14="http://schemas.microsoft.com/office/drawing/2010/main" val="0"/>
              </a:ext>
            </a:extLst>
          </a:blip>
          <a:srcRect l="33776" r="33776"/>
          <a:stretch>
            <a:fillRect/>
          </a:stretch>
        </p:blipFill>
        <p:spPr>
          <a:xfrm>
            <a:off x="5904000" y="0"/>
            <a:ext cx="3240000" cy="6343200"/>
          </a:xfrm>
          <a:prstGeom prst="rect">
            <a:avLst/>
          </a:prstGeom>
        </p:spPr>
      </p:pic>
      <p:sp>
        <p:nvSpPr>
          <p:cNvPr id="11" name="Rubrik 2">
            <a:extLst>
              <a:ext uri="{FF2B5EF4-FFF2-40B4-BE49-F238E27FC236}">
                <a16:creationId xmlns:a16="http://schemas.microsoft.com/office/drawing/2014/main" id="{CC358AE5-4E0D-244C-A13E-7F76896F6B0B}"/>
              </a:ext>
            </a:extLst>
          </p:cNvPr>
          <p:cNvSpPr txBox="1">
            <a:spLocks/>
          </p:cNvSpPr>
          <p:nvPr/>
        </p:nvSpPr>
        <p:spPr>
          <a:xfrm>
            <a:off x="0" y="560875"/>
            <a:ext cx="59040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sv-SE" dirty="0"/>
              <a:t>Auktorisation </a:t>
            </a:r>
            <a:br>
              <a:rPr lang="sv-SE" dirty="0"/>
            </a:br>
            <a:r>
              <a:rPr lang="sv-SE" dirty="0"/>
              <a:t>som elinstallatör</a:t>
            </a:r>
          </a:p>
        </p:txBody>
      </p:sp>
    </p:spTree>
    <p:extLst>
      <p:ext uri="{BB962C8B-B14F-4D97-AF65-F5344CB8AC3E}">
        <p14:creationId xmlns:p14="http://schemas.microsoft.com/office/powerpoint/2010/main" val="17096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56C1013F-4CA3-5F42-95DC-A7F45A4B4DE8}"/>
              </a:ext>
            </a:extLst>
          </p:cNvPr>
          <p:cNvGrpSpPr/>
          <p:nvPr/>
        </p:nvGrpSpPr>
        <p:grpSpPr>
          <a:xfrm>
            <a:off x="2152692" y="1701619"/>
            <a:ext cx="3461527" cy="1138592"/>
            <a:chOff x="1800199" y="1459"/>
            <a:chExt cx="4042791" cy="1138592"/>
          </a:xfrm>
          <a:solidFill>
            <a:schemeClr val="accent3">
              <a:lumMod val="40000"/>
              <a:lumOff val="60000"/>
            </a:schemeClr>
          </a:solidFill>
        </p:grpSpPr>
        <p:sp>
          <p:nvSpPr>
            <p:cNvPr id="6" name="Rektangel med rundade hörn på samma sida 5">
              <a:extLst>
                <a:ext uri="{FF2B5EF4-FFF2-40B4-BE49-F238E27FC236}">
                  <a16:creationId xmlns:a16="http://schemas.microsoft.com/office/drawing/2014/main" id="{51F5F618-39E8-B54D-8DF4-06289F5CBA4E}"/>
                </a:ext>
              </a:extLst>
            </p:cNvPr>
            <p:cNvSpPr/>
            <p:nvPr/>
          </p:nvSpPr>
          <p:spPr>
            <a:xfrm rot="5400000">
              <a:off x="3252299" y="-1450641"/>
              <a:ext cx="1138592" cy="4042791"/>
            </a:xfrm>
            <a:prstGeom prst="round2SameRect">
              <a:avLst/>
            </a:prstGeom>
            <a:grpFill/>
            <a:ln>
              <a:no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7" name="textruta 6">
              <a:extLst>
                <a:ext uri="{FF2B5EF4-FFF2-40B4-BE49-F238E27FC236}">
                  <a16:creationId xmlns:a16="http://schemas.microsoft.com/office/drawing/2014/main" id="{AE83DCD1-E70F-8F48-9845-0456A0A2B5C7}"/>
                </a:ext>
              </a:extLst>
            </p:cNvPr>
            <p:cNvSpPr txBox="1"/>
            <p:nvPr/>
          </p:nvSpPr>
          <p:spPr>
            <a:xfrm>
              <a:off x="2103477" y="159783"/>
              <a:ext cx="3695049" cy="82194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v-SE" sz="1400" kern="1200" dirty="0">
                  <a:solidFill>
                    <a:schemeClr val="tx1"/>
                  </a:solidFill>
                  <a:latin typeface="Arial" panose="020B0604020202020204" pitchFamily="34" charset="0"/>
                  <a:cs typeface="Arial" panose="020B0604020202020204" pitchFamily="34" charset="0"/>
                </a:rPr>
                <a:t>Fullständig</a:t>
              </a:r>
              <a:r>
                <a:rPr lang="sv-SE" sz="1400" kern="1200" dirty="0">
                  <a:latin typeface="Arial" panose="020B0604020202020204" pitchFamily="34" charset="0"/>
                  <a:cs typeface="Arial" panose="020B0604020202020204" pitchFamily="34" charset="0"/>
                </a:rPr>
                <a:t> auktorisation</a:t>
              </a:r>
            </a:p>
            <a:p>
              <a:pPr marL="171450" lvl="1" indent="-171450" algn="l" defTabSz="711200">
                <a:lnSpc>
                  <a:spcPct val="90000"/>
                </a:lnSpc>
                <a:spcBef>
                  <a:spcPct val="0"/>
                </a:spcBef>
                <a:spcAft>
                  <a:spcPct val="15000"/>
                </a:spcAft>
                <a:buChar char="•"/>
              </a:pPr>
              <a:r>
                <a:rPr lang="sv-SE" sz="1400" kern="1200" dirty="0">
                  <a:latin typeface="Arial" panose="020B0604020202020204" pitchFamily="34" charset="0"/>
                  <a:cs typeface="Arial" panose="020B0604020202020204" pitchFamily="34" charset="0"/>
                </a:rPr>
                <a:t>Omfattar alla elinstallations-arbeten.</a:t>
              </a:r>
            </a:p>
          </p:txBody>
        </p:sp>
      </p:grpSp>
      <p:grpSp>
        <p:nvGrpSpPr>
          <p:cNvPr id="8" name="Grupp 7">
            <a:extLst>
              <a:ext uri="{FF2B5EF4-FFF2-40B4-BE49-F238E27FC236}">
                <a16:creationId xmlns:a16="http://schemas.microsoft.com/office/drawing/2014/main" id="{54EAAFA3-4E6E-F447-8F0B-25DA7791564E}"/>
              </a:ext>
            </a:extLst>
          </p:cNvPr>
          <p:cNvGrpSpPr/>
          <p:nvPr/>
        </p:nvGrpSpPr>
        <p:grpSpPr>
          <a:xfrm>
            <a:off x="352493" y="1701618"/>
            <a:ext cx="2103476" cy="1138591"/>
            <a:chOff x="0" y="1458"/>
            <a:chExt cx="2103476" cy="1138591"/>
          </a:xfrm>
          <a:solidFill>
            <a:schemeClr val="accent3"/>
          </a:solidFill>
          <a:effectLst/>
        </p:grpSpPr>
        <p:sp>
          <p:nvSpPr>
            <p:cNvPr id="9" name="Rektangel med rundade hörn 8">
              <a:extLst>
                <a:ext uri="{FF2B5EF4-FFF2-40B4-BE49-F238E27FC236}">
                  <a16:creationId xmlns:a16="http://schemas.microsoft.com/office/drawing/2014/main" id="{AAF1A9DF-3082-2440-B689-7D16BD80138D}"/>
                </a:ext>
              </a:extLst>
            </p:cNvPr>
            <p:cNvSpPr/>
            <p:nvPr/>
          </p:nvSpPr>
          <p:spPr>
            <a:xfrm>
              <a:off x="0" y="1458"/>
              <a:ext cx="2103476"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10" name="textruta 9">
              <a:extLst>
                <a:ext uri="{FF2B5EF4-FFF2-40B4-BE49-F238E27FC236}">
                  <a16:creationId xmlns:a16="http://schemas.microsoft.com/office/drawing/2014/main" id="{75757A25-0316-9C49-9266-224F3F82CD99}"/>
                </a:ext>
              </a:extLst>
            </p:cNvPr>
            <p:cNvSpPr txBox="1"/>
            <p:nvPr/>
          </p:nvSpPr>
          <p:spPr>
            <a:xfrm>
              <a:off x="55581" y="57039"/>
              <a:ext cx="1992314" cy="1027429"/>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sv-SE" sz="5700" kern="1200" dirty="0">
                  <a:solidFill>
                    <a:schemeClr val="tx1"/>
                  </a:solidFill>
                  <a:latin typeface="Arial" panose="020B0604020202020204" pitchFamily="34" charset="0"/>
                  <a:cs typeface="Arial" panose="020B0604020202020204" pitchFamily="34" charset="0"/>
                </a:rPr>
                <a:t>A</a:t>
              </a:r>
            </a:p>
          </p:txBody>
        </p:sp>
      </p:grpSp>
      <p:grpSp>
        <p:nvGrpSpPr>
          <p:cNvPr id="11" name="Grupp 10">
            <a:extLst>
              <a:ext uri="{FF2B5EF4-FFF2-40B4-BE49-F238E27FC236}">
                <a16:creationId xmlns:a16="http://schemas.microsoft.com/office/drawing/2014/main" id="{E2A8681D-95AE-3145-AC98-82535335450F}"/>
              </a:ext>
            </a:extLst>
          </p:cNvPr>
          <p:cNvGrpSpPr/>
          <p:nvPr/>
        </p:nvGrpSpPr>
        <p:grpSpPr>
          <a:xfrm>
            <a:off x="2224699" y="3137268"/>
            <a:ext cx="3389522" cy="1138591"/>
            <a:chOff x="1892642" y="1224134"/>
            <a:chExt cx="3950347" cy="1138591"/>
          </a:xfrm>
          <a:solidFill>
            <a:schemeClr val="accent2">
              <a:lumMod val="20000"/>
              <a:lumOff val="80000"/>
            </a:schemeClr>
          </a:solidFill>
        </p:grpSpPr>
        <p:sp>
          <p:nvSpPr>
            <p:cNvPr id="12" name="Rektangel med rundade hörn på samma sida 11">
              <a:extLst>
                <a:ext uri="{FF2B5EF4-FFF2-40B4-BE49-F238E27FC236}">
                  <a16:creationId xmlns:a16="http://schemas.microsoft.com/office/drawing/2014/main" id="{1D998541-BF35-3443-8776-7548CB9F73EC}"/>
                </a:ext>
              </a:extLst>
            </p:cNvPr>
            <p:cNvSpPr/>
            <p:nvPr/>
          </p:nvSpPr>
          <p:spPr>
            <a:xfrm rot="5400000">
              <a:off x="3298520" y="-181744"/>
              <a:ext cx="1138591" cy="3950347"/>
            </a:xfrm>
            <a:prstGeom prst="round2SameRect">
              <a:avLst/>
            </a:prstGeom>
            <a:grpFill/>
            <a:ln>
              <a:noFill/>
            </a:ln>
          </p:spPr>
          <p:style>
            <a:lnRef idx="1">
              <a:schemeClr val="accent4">
                <a:tint val="40000"/>
                <a:alpha val="90000"/>
                <a:hueOff val="137107"/>
                <a:satOff val="-37753"/>
                <a:lumOff val="2982"/>
                <a:alphaOff val="0"/>
              </a:schemeClr>
            </a:lnRef>
            <a:fillRef idx="1">
              <a:schemeClr val="accent4">
                <a:tint val="40000"/>
                <a:alpha val="90000"/>
                <a:hueOff val="137107"/>
                <a:satOff val="-37753"/>
                <a:lumOff val="2982"/>
                <a:alphaOff val="0"/>
              </a:schemeClr>
            </a:fillRef>
            <a:effectRef idx="0">
              <a:schemeClr val="accent4">
                <a:tint val="40000"/>
                <a:alpha val="90000"/>
                <a:hueOff val="137107"/>
                <a:satOff val="-37753"/>
                <a:lumOff val="2982"/>
                <a:alphaOff val="0"/>
              </a:schemeClr>
            </a:effectRef>
            <a:fontRef idx="minor">
              <a:schemeClr val="dk1">
                <a:hueOff val="0"/>
                <a:satOff val="0"/>
                <a:lumOff val="0"/>
                <a:alphaOff val="0"/>
              </a:schemeClr>
            </a:fontRef>
          </p:style>
        </p:sp>
        <p:sp>
          <p:nvSpPr>
            <p:cNvPr id="13" name="textruta 12">
              <a:extLst>
                <a:ext uri="{FF2B5EF4-FFF2-40B4-BE49-F238E27FC236}">
                  <a16:creationId xmlns:a16="http://schemas.microsoft.com/office/drawing/2014/main" id="{83E8729D-EFB6-4E43-9C2F-FC94659EFA64}"/>
                </a:ext>
              </a:extLst>
            </p:cNvPr>
            <p:cNvSpPr txBox="1"/>
            <p:nvPr/>
          </p:nvSpPr>
          <p:spPr>
            <a:xfrm>
              <a:off x="2103477" y="1396766"/>
              <a:ext cx="3695049" cy="82194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v-SE" sz="1400" kern="1200" dirty="0">
                  <a:latin typeface="Arial" panose="020B0604020202020204" pitchFamily="34" charset="0"/>
                  <a:cs typeface="Arial" panose="020B0604020202020204" pitchFamily="34" charset="0"/>
                </a:rPr>
                <a:t>Auktorisation lågspänning</a:t>
              </a:r>
            </a:p>
            <a:p>
              <a:pPr marL="171450" lvl="1" indent="-171450" algn="l" defTabSz="711200">
                <a:lnSpc>
                  <a:spcPct val="90000"/>
                </a:lnSpc>
                <a:spcBef>
                  <a:spcPct val="0"/>
                </a:spcBef>
                <a:spcAft>
                  <a:spcPct val="15000"/>
                </a:spcAft>
                <a:buChar char="•"/>
              </a:pPr>
              <a:r>
                <a:rPr lang="sv-SE" sz="1400" kern="1200" dirty="0">
                  <a:latin typeface="Arial" panose="020B0604020202020204" pitchFamily="34" charset="0"/>
                  <a:cs typeface="Arial" panose="020B0604020202020204" pitchFamily="34" charset="0"/>
                </a:rPr>
                <a:t>Omfattar alla elinstallationsarbeten på lågspänningsanläggningar.</a:t>
              </a:r>
            </a:p>
          </p:txBody>
        </p:sp>
      </p:grpSp>
      <p:grpSp>
        <p:nvGrpSpPr>
          <p:cNvPr id="14" name="Grupp 13">
            <a:extLst>
              <a:ext uri="{FF2B5EF4-FFF2-40B4-BE49-F238E27FC236}">
                <a16:creationId xmlns:a16="http://schemas.microsoft.com/office/drawing/2014/main" id="{F07B417E-C2DB-4A4A-81CE-2209B00A4682}"/>
              </a:ext>
            </a:extLst>
          </p:cNvPr>
          <p:cNvGrpSpPr/>
          <p:nvPr/>
        </p:nvGrpSpPr>
        <p:grpSpPr>
          <a:xfrm>
            <a:off x="332056" y="3137268"/>
            <a:ext cx="2103476" cy="1138591"/>
            <a:chOff x="0" y="1224134"/>
            <a:chExt cx="2103476" cy="1138591"/>
          </a:xfrm>
          <a:solidFill>
            <a:schemeClr val="accent2">
              <a:lumMod val="60000"/>
              <a:lumOff val="40000"/>
            </a:schemeClr>
          </a:solidFill>
        </p:grpSpPr>
        <p:sp>
          <p:nvSpPr>
            <p:cNvPr id="15" name="Rektangel med rundade hörn 14">
              <a:extLst>
                <a:ext uri="{FF2B5EF4-FFF2-40B4-BE49-F238E27FC236}">
                  <a16:creationId xmlns:a16="http://schemas.microsoft.com/office/drawing/2014/main" id="{50B4614F-7530-8842-AE54-8EC62068ECF8}"/>
                </a:ext>
              </a:extLst>
            </p:cNvPr>
            <p:cNvSpPr/>
            <p:nvPr/>
          </p:nvSpPr>
          <p:spPr>
            <a:xfrm>
              <a:off x="0" y="1224134"/>
              <a:ext cx="2103476"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16" name="textruta 15">
              <a:extLst>
                <a:ext uri="{FF2B5EF4-FFF2-40B4-BE49-F238E27FC236}">
                  <a16:creationId xmlns:a16="http://schemas.microsoft.com/office/drawing/2014/main" id="{F4F384CE-B49B-6347-8565-D3921A58936D}"/>
                </a:ext>
              </a:extLst>
            </p:cNvPr>
            <p:cNvSpPr txBox="1"/>
            <p:nvPr/>
          </p:nvSpPr>
          <p:spPr>
            <a:xfrm>
              <a:off x="55581" y="1279715"/>
              <a:ext cx="1992314" cy="1027429"/>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sv-SE" sz="5700" kern="1200" dirty="0">
                  <a:solidFill>
                    <a:schemeClr val="tx1"/>
                  </a:solidFill>
                  <a:latin typeface="Arial" panose="020B0604020202020204" pitchFamily="34" charset="0"/>
                  <a:cs typeface="Arial" panose="020B0604020202020204" pitchFamily="34" charset="0"/>
                </a:rPr>
                <a:t>AL</a:t>
              </a:r>
            </a:p>
          </p:txBody>
        </p:sp>
      </p:grpSp>
      <p:grpSp>
        <p:nvGrpSpPr>
          <p:cNvPr id="17" name="Grupp 16">
            <a:extLst>
              <a:ext uri="{FF2B5EF4-FFF2-40B4-BE49-F238E27FC236}">
                <a16:creationId xmlns:a16="http://schemas.microsoft.com/office/drawing/2014/main" id="{2496C610-EACA-304F-B781-D1551BA51091}"/>
              </a:ext>
            </a:extLst>
          </p:cNvPr>
          <p:cNvGrpSpPr/>
          <p:nvPr/>
        </p:nvGrpSpPr>
        <p:grpSpPr>
          <a:xfrm>
            <a:off x="2224701" y="4563891"/>
            <a:ext cx="3389519" cy="1283586"/>
            <a:chOff x="1905625" y="2393959"/>
            <a:chExt cx="4067944" cy="1283586"/>
          </a:xfrm>
        </p:grpSpPr>
        <p:sp>
          <p:nvSpPr>
            <p:cNvPr id="18" name="Rektangel med rundade hörn på samma sida 17">
              <a:extLst>
                <a:ext uri="{FF2B5EF4-FFF2-40B4-BE49-F238E27FC236}">
                  <a16:creationId xmlns:a16="http://schemas.microsoft.com/office/drawing/2014/main" id="{2FB27788-2FFF-344B-B805-98735F8C3CF1}"/>
                </a:ext>
              </a:extLst>
            </p:cNvPr>
            <p:cNvSpPr/>
            <p:nvPr/>
          </p:nvSpPr>
          <p:spPr>
            <a:xfrm rot="5400000">
              <a:off x="3312412" y="1056612"/>
              <a:ext cx="1123463" cy="3937038"/>
            </a:xfrm>
            <a:prstGeom prst="round2SameRect">
              <a:avLst/>
            </a:prstGeom>
            <a:solidFill>
              <a:schemeClr val="bg1">
                <a:lumMod val="95000"/>
                <a:alpha val="90000"/>
              </a:schemeClr>
            </a:solidFill>
            <a:ln>
              <a:noFill/>
            </a:ln>
          </p:spPr>
          <p:style>
            <a:lnRef idx="1">
              <a:schemeClr val="accent4">
                <a:tint val="40000"/>
                <a:alpha val="90000"/>
                <a:hueOff val="274214"/>
                <a:satOff val="-75507"/>
                <a:lumOff val="5964"/>
                <a:alphaOff val="0"/>
              </a:schemeClr>
            </a:lnRef>
            <a:fillRef idx="1">
              <a:schemeClr val="accent4">
                <a:tint val="40000"/>
                <a:alpha val="90000"/>
                <a:hueOff val="274214"/>
                <a:satOff val="-75507"/>
                <a:lumOff val="5964"/>
                <a:alphaOff val="0"/>
              </a:schemeClr>
            </a:fillRef>
            <a:effectRef idx="0">
              <a:schemeClr val="accent4">
                <a:tint val="40000"/>
                <a:alpha val="90000"/>
                <a:hueOff val="274214"/>
                <a:satOff val="-75507"/>
                <a:lumOff val="5964"/>
                <a:alphaOff val="0"/>
              </a:schemeClr>
            </a:effectRef>
            <a:fontRef idx="minor">
              <a:schemeClr val="dk1">
                <a:hueOff val="0"/>
                <a:satOff val="0"/>
                <a:lumOff val="0"/>
                <a:alphaOff val="0"/>
              </a:schemeClr>
            </a:fontRef>
          </p:style>
        </p:sp>
        <p:sp>
          <p:nvSpPr>
            <p:cNvPr id="19" name="textruta 18">
              <a:extLst>
                <a:ext uri="{FF2B5EF4-FFF2-40B4-BE49-F238E27FC236}">
                  <a16:creationId xmlns:a16="http://schemas.microsoft.com/office/drawing/2014/main" id="{061A5F3E-4712-214E-BD99-84EC400F7D46}"/>
                </a:ext>
              </a:extLst>
            </p:cNvPr>
            <p:cNvSpPr txBox="1"/>
            <p:nvPr/>
          </p:nvSpPr>
          <p:spPr>
            <a:xfrm>
              <a:off x="2106802" y="2393959"/>
              <a:ext cx="3866767" cy="128358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sv-SE" sz="15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sv-SE" sz="1400" kern="1200" dirty="0">
                  <a:latin typeface="Arial" panose="020B0604020202020204" pitchFamily="34" charset="0"/>
                  <a:cs typeface="Arial" panose="020B0604020202020204" pitchFamily="34" charset="0"/>
                </a:rPr>
                <a:t>Begränsad auktorisation</a:t>
              </a:r>
            </a:p>
            <a:p>
              <a:pPr marL="171450" lvl="1" indent="-171450" algn="l" defTabSz="711200">
                <a:lnSpc>
                  <a:spcPct val="90000"/>
                </a:lnSpc>
                <a:spcBef>
                  <a:spcPct val="0"/>
                </a:spcBef>
                <a:spcAft>
                  <a:spcPct val="15000"/>
                </a:spcAft>
                <a:buChar char="•"/>
              </a:pPr>
              <a:r>
                <a:rPr lang="sv-SE" sz="1400" kern="1200" dirty="0">
                  <a:latin typeface="Arial" panose="020B0604020202020204" pitchFamily="34" charset="0"/>
                  <a:cs typeface="Arial" panose="020B0604020202020204" pitchFamily="34" charset="0"/>
                </a:rPr>
                <a:t>Omfattar elinstallationsarbeten </a:t>
              </a:r>
              <a:br>
                <a:rPr lang="sv-SE" sz="1400" kern="1200" dirty="0">
                  <a:latin typeface="Arial" panose="020B0604020202020204" pitchFamily="34" charset="0"/>
                  <a:cs typeface="Arial" panose="020B0604020202020204" pitchFamily="34" charset="0"/>
                </a:rPr>
              </a:br>
              <a:r>
                <a:rPr lang="sv-SE" sz="1400" kern="1200" dirty="0">
                  <a:latin typeface="Arial" panose="020B0604020202020204" pitchFamily="34" charset="0"/>
                  <a:cs typeface="Arial" panose="020B0604020202020204" pitchFamily="34" charset="0"/>
                </a:rPr>
                <a:t>på lågspänningsanläggningar begränsat till arbete i befintlig gruppledning.         </a:t>
              </a:r>
              <a:r>
                <a:rPr lang="sv-SE" sz="1500" kern="1200" dirty="0">
                  <a:latin typeface="Arial" panose="020B0604020202020204" pitchFamily="34" charset="0"/>
                  <a:cs typeface="Arial" panose="020B0604020202020204" pitchFamily="34" charset="0"/>
                </a:rPr>
                <a:t>			 </a:t>
              </a:r>
            </a:p>
          </p:txBody>
        </p:sp>
      </p:grpSp>
      <p:grpSp>
        <p:nvGrpSpPr>
          <p:cNvPr id="20" name="Grupp 19">
            <a:extLst>
              <a:ext uri="{FF2B5EF4-FFF2-40B4-BE49-F238E27FC236}">
                <a16:creationId xmlns:a16="http://schemas.microsoft.com/office/drawing/2014/main" id="{59A0E44B-6C0A-4B40-B095-0C52DF13FA72}"/>
              </a:ext>
            </a:extLst>
          </p:cNvPr>
          <p:cNvGrpSpPr/>
          <p:nvPr/>
        </p:nvGrpSpPr>
        <p:grpSpPr>
          <a:xfrm>
            <a:off x="319076" y="4618200"/>
            <a:ext cx="2101422" cy="1138591"/>
            <a:chOff x="0" y="2448268"/>
            <a:chExt cx="2101422" cy="1138591"/>
          </a:xfrm>
          <a:solidFill>
            <a:schemeClr val="bg1">
              <a:lumMod val="85000"/>
            </a:schemeClr>
          </a:solidFill>
        </p:grpSpPr>
        <p:sp>
          <p:nvSpPr>
            <p:cNvPr id="21" name="Rektangel med rundade hörn 20">
              <a:extLst>
                <a:ext uri="{FF2B5EF4-FFF2-40B4-BE49-F238E27FC236}">
                  <a16:creationId xmlns:a16="http://schemas.microsoft.com/office/drawing/2014/main" id="{17D7B26C-FAF8-A64A-A6F0-E4295943A6DE}"/>
                </a:ext>
              </a:extLst>
            </p:cNvPr>
            <p:cNvSpPr/>
            <p:nvPr/>
          </p:nvSpPr>
          <p:spPr>
            <a:xfrm>
              <a:off x="0" y="2448268"/>
              <a:ext cx="2101422"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22" name="textruta 21">
              <a:extLst>
                <a:ext uri="{FF2B5EF4-FFF2-40B4-BE49-F238E27FC236}">
                  <a16:creationId xmlns:a16="http://schemas.microsoft.com/office/drawing/2014/main" id="{B34C6EB4-651A-0E4C-93CE-7632440A942F}"/>
                </a:ext>
              </a:extLst>
            </p:cNvPr>
            <p:cNvSpPr txBox="1"/>
            <p:nvPr/>
          </p:nvSpPr>
          <p:spPr>
            <a:xfrm>
              <a:off x="55581" y="2503849"/>
              <a:ext cx="1990260" cy="1027429"/>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sv-SE" sz="5700" kern="1200" dirty="0">
                  <a:solidFill>
                    <a:schemeClr val="tx1"/>
                  </a:solidFill>
                  <a:latin typeface="Arial" panose="020B0604020202020204" pitchFamily="34" charset="0"/>
                  <a:cs typeface="Arial" panose="020B0604020202020204" pitchFamily="34" charset="0"/>
                </a:rPr>
                <a:t>B</a:t>
              </a:r>
            </a:p>
          </p:txBody>
        </p:sp>
      </p:grpSp>
      <p:pic>
        <p:nvPicPr>
          <p:cNvPr id="25" name="Platshållare för bild 4">
            <a:extLst>
              <a:ext uri="{FF2B5EF4-FFF2-40B4-BE49-F238E27FC236}">
                <a16:creationId xmlns:a16="http://schemas.microsoft.com/office/drawing/2014/main" id="{38CCE0B2-5F63-5C4C-B259-20491080DAEE}"/>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18570" r="18570"/>
          <a:stretch/>
        </p:blipFill>
        <p:spPr>
          <a:xfrm>
            <a:off x="5904000" y="0"/>
            <a:ext cx="3240000" cy="6343200"/>
          </a:xfrm>
          <a:prstGeom prst="rect">
            <a:avLst/>
          </a:prstGeom>
        </p:spPr>
      </p:pic>
      <p:sp>
        <p:nvSpPr>
          <p:cNvPr id="26" name="Rubrik 2">
            <a:extLst>
              <a:ext uri="{FF2B5EF4-FFF2-40B4-BE49-F238E27FC236}">
                <a16:creationId xmlns:a16="http://schemas.microsoft.com/office/drawing/2014/main" id="{03FF86C8-B896-D641-9D6A-8F0DC3CC6ED5}"/>
              </a:ext>
            </a:extLst>
          </p:cNvPr>
          <p:cNvSpPr txBox="1">
            <a:spLocks/>
          </p:cNvSpPr>
          <p:nvPr/>
        </p:nvSpPr>
        <p:spPr>
          <a:xfrm>
            <a:off x="0" y="561600"/>
            <a:ext cx="59040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sv-SE" dirty="0"/>
              <a:t>Auktorisationstyper</a:t>
            </a:r>
          </a:p>
        </p:txBody>
      </p:sp>
    </p:spTree>
    <p:extLst>
      <p:ext uri="{BB962C8B-B14F-4D97-AF65-F5344CB8AC3E}">
        <p14:creationId xmlns:p14="http://schemas.microsoft.com/office/powerpoint/2010/main" val="36845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AF73C5B-18D7-744C-947B-5F395757BEDE}"/>
              </a:ext>
            </a:extLst>
          </p:cNvPr>
          <p:cNvSpPr>
            <a:spLocks noGrp="1"/>
          </p:cNvSpPr>
          <p:nvPr>
            <p:ph idx="1"/>
          </p:nvPr>
        </p:nvSpPr>
        <p:spPr>
          <a:xfrm>
            <a:off x="628650" y="2099711"/>
            <a:ext cx="4769260" cy="3859077"/>
          </a:xfrm>
        </p:spPr>
        <p:txBody>
          <a:bodyPr>
            <a:normAutofit/>
          </a:bodyPr>
          <a:lstStyle/>
          <a:p>
            <a:pPr marL="285750" indent="-285750">
              <a:lnSpc>
                <a:spcPct val="100000"/>
              </a:lnSpc>
              <a:spcBef>
                <a:spcPts val="1600"/>
              </a:spcBef>
            </a:pPr>
            <a:r>
              <a:rPr lang="sv-SE" sz="2400" dirty="0">
                <a:latin typeface="Arial" panose="020B0604020202020204" pitchFamily="34" charset="0"/>
                <a:cs typeface="Arial" panose="020B0604020202020204" pitchFamily="34" charset="0"/>
              </a:rPr>
              <a:t>Auktorisationsföreskrifterna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ELSÄK-FS 2017:4</a:t>
            </a:r>
          </a:p>
          <a:p>
            <a:pPr marL="285750" indent="-285750">
              <a:lnSpc>
                <a:spcPct val="100000"/>
              </a:lnSpc>
              <a:spcBef>
                <a:spcPts val="1600"/>
              </a:spcBef>
            </a:pPr>
            <a:r>
              <a:rPr lang="sv-SE" sz="2400" dirty="0">
                <a:latin typeface="Arial" panose="020B0604020202020204" pitchFamily="34" charset="0"/>
                <a:cs typeface="Arial" panose="020B0604020202020204" pitchFamily="34" charset="0"/>
              </a:rPr>
              <a:t>Utbildning</a:t>
            </a:r>
          </a:p>
          <a:p>
            <a:pPr marL="285750" indent="-285750">
              <a:lnSpc>
                <a:spcPct val="100000"/>
              </a:lnSpc>
              <a:spcBef>
                <a:spcPts val="1600"/>
              </a:spcBef>
            </a:pPr>
            <a:r>
              <a:rPr lang="sv-SE" sz="2400" dirty="0">
                <a:latin typeface="Arial" panose="020B0604020202020204" pitchFamily="34" charset="0"/>
                <a:cs typeface="Arial" panose="020B0604020202020204" pitchFamily="34" charset="0"/>
              </a:rPr>
              <a:t>Praktisk erfarenhet</a:t>
            </a:r>
          </a:p>
          <a:p>
            <a:pPr marL="742950" lvl="1" indent="-285750">
              <a:lnSpc>
                <a:spcPct val="100000"/>
              </a:lnSpc>
            </a:pPr>
            <a:r>
              <a:rPr lang="sv-SE" sz="2000" dirty="0">
                <a:latin typeface="Arial" panose="020B0604020202020204" pitchFamily="34" charset="0"/>
                <a:cs typeface="Arial" panose="020B0604020202020204" pitchFamily="34" charset="0"/>
              </a:rPr>
              <a:t>Elinstallationsarbete</a:t>
            </a:r>
          </a:p>
          <a:p>
            <a:pPr marL="742950" lvl="1" indent="-285750">
              <a:lnSpc>
                <a:spcPct val="100000"/>
              </a:lnSpc>
            </a:pPr>
            <a:r>
              <a:rPr lang="sv-SE" sz="2000" dirty="0">
                <a:latin typeface="Arial" panose="020B0604020202020204" pitchFamily="34" charset="0"/>
                <a:cs typeface="Arial" panose="020B0604020202020204" pitchFamily="34" charset="0"/>
              </a:rPr>
              <a:t>Annat arbete med el</a:t>
            </a:r>
          </a:p>
          <a:p>
            <a:pPr marL="742950" lvl="1" indent="-285750">
              <a:lnSpc>
                <a:spcPct val="100000"/>
              </a:lnSpc>
            </a:pPr>
            <a:r>
              <a:rPr lang="sv-SE" sz="2000" dirty="0">
                <a:latin typeface="Arial" panose="020B0604020202020204" pitchFamily="34" charset="0"/>
                <a:cs typeface="Arial" panose="020B0604020202020204" pitchFamily="34" charset="0"/>
              </a:rPr>
              <a:t>Arbete i annat EES-land </a:t>
            </a:r>
            <a:br>
              <a:rPr lang="sv-SE"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eller Schweiz</a:t>
            </a:r>
          </a:p>
        </p:txBody>
      </p:sp>
      <p:sp>
        <p:nvSpPr>
          <p:cNvPr id="5" name="Rubrik 2">
            <a:extLst>
              <a:ext uri="{FF2B5EF4-FFF2-40B4-BE49-F238E27FC236}">
                <a16:creationId xmlns:a16="http://schemas.microsoft.com/office/drawing/2014/main" id="{004D000C-D932-B846-86AE-DD8CA50C4C0B}"/>
              </a:ext>
            </a:extLst>
          </p:cNvPr>
          <p:cNvSpPr txBox="1">
            <a:spLocks/>
          </p:cNvSpPr>
          <p:nvPr/>
        </p:nvSpPr>
        <p:spPr>
          <a:xfrm>
            <a:off x="0" y="561600"/>
            <a:ext cx="59040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sv-SE" dirty="0"/>
              <a:t>Krav för att bli </a:t>
            </a:r>
            <a:br>
              <a:rPr lang="sv-SE" dirty="0"/>
            </a:br>
            <a:r>
              <a:rPr lang="sv-SE" dirty="0"/>
              <a:t>elinstallatör</a:t>
            </a:r>
          </a:p>
        </p:txBody>
      </p:sp>
      <p:pic>
        <p:nvPicPr>
          <p:cNvPr id="9" name="Platshållare för bild 8">
            <a:extLst>
              <a:ext uri="{FF2B5EF4-FFF2-40B4-BE49-F238E27FC236}">
                <a16:creationId xmlns:a16="http://schemas.microsoft.com/office/drawing/2014/main" id="{5C258902-26D7-8649-9B0E-EBA0D5AB24E0}"/>
              </a:ext>
            </a:extLst>
          </p:cNvPr>
          <p:cNvPicPr preferRelativeResize="0">
            <a:picLocks/>
          </p:cNvPicPr>
          <p:nvPr/>
        </p:nvPicPr>
        <p:blipFill>
          <a:blip r:embed="rId3">
            <a:extLst>
              <a:ext uri="{28A0092B-C50C-407E-A947-70E740481C1C}">
                <a14:useLocalDpi xmlns:a14="http://schemas.microsoft.com/office/drawing/2010/main" val="0"/>
              </a:ext>
            </a:extLst>
          </a:blip>
          <a:srcRect l="16534" r="16534"/>
          <a:stretch>
            <a:fillRect/>
          </a:stretch>
        </p:blipFill>
        <p:spPr>
          <a:xfrm>
            <a:off x="5904000" y="0"/>
            <a:ext cx="3240000" cy="6343200"/>
          </a:xfrm>
          <a:prstGeom prst="rect">
            <a:avLst/>
          </a:prstGeom>
        </p:spPr>
      </p:pic>
    </p:spTree>
    <p:extLst>
      <p:ext uri="{BB962C8B-B14F-4D97-AF65-F5344CB8AC3E}">
        <p14:creationId xmlns:p14="http://schemas.microsoft.com/office/powerpoint/2010/main" val="281072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D0C8C00-D71E-EF4D-900F-D4E7B10FA61A}"/>
              </a:ext>
            </a:extLst>
          </p:cNvPr>
          <p:cNvGrpSpPr/>
          <p:nvPr/>
        </p:nvGrpSpPr>
        <p:grpSpPr>
          <a:xfrm>
            <a:off x="1958400" y="252000"/>
            <a:ext cx="2103476" cy="1138591"/>
            <a:chOff x="55074" y="-339631"/>
            <a:chExt cx="2103476" cy="1138591"/>
          </a:xfrm>
          <a:solidFill>
            <a:schemeClr val="accent3"/>
          </a:solidFill>
        </p:grpSpPr>
        <p:sp>
          <p:nvSpPr>
            <p:cNvPr id="8" name="Rektangel med rundade hörn 7">
              <a:extLst>
                <a:ext uri="{FF2B5EF4-FFF2-40B4-BE49-F238E27FC236}">
                  <a16:creationId xmlns:a16="http://schemas.microsoft.com/office/drawing/2014/main" id="{24A7D955-C1B9-EE4C-8FA6-2E85BCF5F0F2}"/>
                </a:ext>
              </a:extLst>
            </p:cNvPr>
            <p:cNvSpPr/>
            <p:nvPr/>
          </p:nvSpPr>
          <p:spPr>
            <a:xfrm>
              <a:off x="55074" y="-339631"/>
              <a:ext cx="2103476"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9" name="Rektangel 8">
              <a:extLst>
                <a:ext uri="{FF2B5EF4-FFF2-40B4-BE49-F238E27FC236}">
                  <a16:creationId xmlns:a16="http://schemas.microsoft.com/office/drawing/2014/main" id="{BDF12A1D-843D-2C48-AD89-4EE00D52B683}"/>
                </a:ext>
              </a:extLst>
            </p:cNvPr>
            <p:cNvSpPr/>
            <p:nvPr/>
          </p:nvSpPr>
          <p:spPr>
            <a:xfrm>
              <a:off x="160058" y="-284051"/>
              <a:ext cx="1887330" cy="1027429"/>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sv-SE" sz="5700" kern="1200" dirty="0">
                  <a:solidFill>
                    <a:schemeClr val="tx1"/>
                  </a:solidFill>
                  <a:latin typeface="Arial" panose="020B0604020202020204" pitchFamily="34" charset="0"/>
                  <a:cs typeface="Arial" panose="020B0604020202020204" pitchFamily="34" charset="0"/>
                </a:rPr>
                <a:t>A</a:t>
              </a:r>
            </a:p>
          </p:txBody>
        </p:sp>
      </p:grpSp>
      <p:grpSp>
        <p:nvGrpSpPr>
          <p:cNvPr id="10" name="Grupp 9">
            <a:extLst>
              <a:ext uri="{FF2B5EF4-FFF2-40B4-BE49-F238E27FC236}">
                <a16:creationId xmlns:a16="http://schemas.microsoft.com/office/drawing/2014/main" id="{1C1FD1DD-B782-994C-8E73-098DA70E5BFD}"/>
              </a:ext>
            </a:extLst>
          </p:cNvPr>
          <p:cNvGrpSpPr/>
          <p:nvPr/>
        </p:nvGrpSpPr>
        <p:grpSpPr>
          <a:xfrm>
            <a:off x="448776" y="1576943"/>
            <a:ext cx="4534317" cy="327708"/>
            <a:chOff x="-1270" y="1458"/>
            <a:chExt cx="2439323" cy="1138591"/>
          </a:xfrm>
          <a:solidFill>
            <a:schemeClr val="accent3"/>
          </a:solidFill>
          <a:effectLst/>
        </p:grpSpPr>
        <p:sp>
          <p:nvSpPr>
            <p:cNvPr id="11" name="Rektangel med rundade hörn 10">
              <a:extLst>
                <a:ext uri="{FF2B5EF4-FFF2-40B4-BE49-F238E27FC236}">
                  <a16:creationId xmlns:a16="http://schemas.microsoft.com/office/drawing/2014/main" id="{DE4BB52B-7B65-AA4D-857A-AD18C70C91D4}"/>
                </a:ext>
              </a:extLst>
            </p:cNvPr>
            <p:cNvSpPr/>
            <p:nvPr/>
          </p:nvSpPr>
          <p:spPr>
            <a:xfrm>
              <a:off x="0" y="1458"/>
              <a:ext cx="2438053"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12" name="Rektangel 11">
              <a:extLst>
                <a:ext uri="{FF2B5EF4-FFF2-40B4-BE49-F238E27FC236}">
                  <a16:creationId xmlns:a16="http://schemas.microsoft.com/office/drawing/2014/main" id="{659E9681-47E5-854E-BC10-50D18A6D64E8}"/>
                </a:ext>
              </a:extLst>
            </p:cNvPr>
            <p:cNvSpPr/>
            <p:nvPr/>
          </p:nvSpPr>
          <p:spPr>
            <a:xfrm>
              <a:off x="-1270" y="57038"/>
              <a:ext cx="2049164" cy="102742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defTabSz="2533650">
                <a:lnSpc>
                  <a:spcPct val="90000"/>
                </a:lnSpc>
                <a:spcBef>
                  <a:spcPct val="0"/>
                </a:spcBef>
                <a:spcAft>
                  <a:spcPct val="35000"/>
                </a:spcAft>
              </a:pPr>
              <a:r>
                <a:rPr lang="sv-SE" sz="1600" b="1" dirty="0">
                  <a:solidFill>
                    <a:schemeClr val="tx1"/>
                  </a:solidFill>
                  <a:latin typeface="Arial" panose="020B0604020202020204" pitchFamily="34" charset="0"/>
                  <a:cs typeface="Arial" panose="020B0604020202020204" pitchFamily="34" charset="0"/>
                </a:rPr>
                <a:t>Utbildning</a:t>
              </a:r>
              <a:endParaRPr lang="sv-SE" sz="1600" b="1" kern="1200" dirty="0">
                <a:solidFill>
                  <a:schemeClr val="tx1"/>
                </a:solidFill>
                <a:latin typeface="Arial" panose="020B0604020202020204" pitchFamily="34" charset="0"/>
                <a:cs typeface="Arial" panose="020B0604020202020204" pitchFamily="34" charset="0"/>
              </a:endParaRPr>
            </a:p>
          </p:txBody>
        </p:sp>
      </p:grpSp>
      <p:grpSp>
        <p:nvGrpSpPr>
          <p:cNvPr id="13" name="Grupp 12">
            <a:extLst>
              <a:ext uri="{FF2B5EF4-FFF2-40B4-BE49-F238E27FC236}">
                <a16:creationId xmlns:a16="http://schemas.microsoft.com/office/drawing/2014/main" id="{950B4AE9-005A-6F4E-BC4F-D54098D21F9F}"/>
              </a:ext>
            </a:extLst>
          </p:cNvPr>
          <p:cNvGrpSpPr/>
          <p:nvPr/>
        </p:nvGrpSpPr>
        <p:grpSpPr>
          <a:xfrm>
            <a:off x="448777" y="2732216"/>
            <a:ext cx="4534317" cy="360040"/>
            <a:chOff x="0" y="1458"/>
            <a:chExt cx="2439323" cy="1138591"/>
          </a:xfrm>
          <a:solidFill>
            <a:schemeClr val="accent3"/>
          </a:solidFill>
          <a:effectLst/>
        </p:grpSpPr>
        <p:sp>
          <p:nvSpPr>
            <p:cNvPr id="14" name="Rektangel med rundade hörn 13">
              <a:extLst>
                <a:ext uri="{FF2B5EF4-FFF2-40B4-BE49-F238E27FC236}">
                  <a16:creationId xmlns:a16="http://schemas.microsoft.com/office/drawing/2014/main" id="{F72E4380-FD97-4447-BFCA-AF4DCA618C20}"/>
                </a:ext>
              </a:extLst>
            </p:cNvPr>
            <p:cNvSpPr/>
            <p:nvPr/>
          </p:nvSpPr>
          <p:spPr>
            <a:xfrm>
              <a:off x="0" y="1458"/>
              <a:ext cx="2439323"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15" name="Rektangel 14">
              <a:extLst>
                <a:ext uri="{FF2B5EF4-FFF2-40B4-BE49-F238E27FC236}">
                  <a16:creationId xmlns:a16="http://schemas.microsoft.com/office/drawing/2014/main" id="{CCC0B202-57B0-014F-8D32-224CED62388B}"/>
                </a:ext>
              </a:extLst>
            </p:cNvPr>
            <p:cNvSpPr/>
            <p:nvPr/>
          </p:nvSpPr>
          <p:spPr>
            <a:xfrm>
              <a:off x="0" y="57040"/>
              <a:ext cx="2047895" cy="10274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defTabSz="2533650">
                <a:lnSpc>
                  <a:spcPct val="90000"/>
                </a:lnSpc>
                <a:spcBef>
                  <a:spcPct val="0"/>
                </a:spcBef>
                <a:spcAft>
                  <a:spcPct val="35000"/>
                </a:spcAft>
              </a:pPr>
              <a:r>
                <a:rPr lang="sv-SE" sz="1600" b="1" dirty="0">
                  <a:solidFill>
                    <a:schemeClr val="tx1"/>
                  </a:solidFill>
                  <a:latin typeface="Arial" panose="020B0604020202020204" pitchFamily="34" charset="0"/>
                  <a:cs typeface="Arial" panose="020B0604020202020204" pitchFamily="34" charset="0"/>
                </a:rPr>
                <a:t>Praktisk erfarenhet 4 år </a:t>
              </a:r>
              <a:endParaRPr lang="sv-SE" sz="1600" b="1" kern="1200" dirty="0">
                <a:solidFill>
                  <a:schemeClr val="tx1"/>
                </a:solidFill>
                <a:latin typeface="Arial" panose="020B0604020202020204" pitchFamily="34" charset="0"/>
                <a:cs typeface="Arial" panose="020B0604020202020204" pitchFamily="34" charset="0"/>
              </a:endParaRPr>
            </a:p>
          </p:txBody>
        </p:sp>
      </p:grpSp>
      <p:sp>
        <p:nvSpPr>
          <p:cNvPr id="16" name="textruta 15">
            <a:extLst>
              <a:ext uri="{FF2B5EF4-FFF2-40B4-BE49-F238E27FC236}">
                <a16:creationId xmlns:a16="http://schemas.microsoft.com/office/drawing/2014/main" id="{5B67C249-982F-1846-B520-4C460BFE532E}"/>
              </a:ext>
            </a:extLst>
          </p:cNvPr>
          <p:cNvSpPr txBox="1"/>
          <p:nvPr/>
        </p:nvSpPr>
        <p:spPr>
          <a:xfrm>
            <a:off x="392810" y="2042267"/>
            <a:ext cx="6112660"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Bilaga 1 och 2 i ELSÄK-FS 2017:4.</a:t>
            </a:r>
          </a:p>
        </p:txBody>
      </p:sp>
      <p:sp>
        <p:nvSpPr>
          <p:cNvPr id="17" name="textruta 16">
            <a:extLst>
              <a:ext uri="{FF2B5EF4-FFF2-40B4-BE49-F238E27FC236}">
                <a16:creationId xmlns:a16="http://schemas.microsoft.com/office/drawing/2014/main" id="{A34FCD4E-C2DF-2942-A771-39B140C03F1B}"/>
              </a:ext>
            </a:extLst>
          </p:cNvPr>
          <p:cNvSpPr txBox="1"/>
          <p:nvPr/>
        </p:nvSpPr>
        <p:spPr>
          <a:xfrm>
            <a:off x="143084" y="4316477"/>
            <a:ext cx="1531097" cy="584775"/>
          </a:xfrm>
          <a:prstGeom prst="rect">
            <a:avLst/>
          </a:prstGeom>
          <a:noFill/>
        </p:spPr>
        <p:txBody>
          <a:bodyPr wrap="square" rtlCol="0">
            <a:spAutoFit/>
          </a:bodyPr>
          <a:lstStyle/>
          <a:p>
            <a:pPr algn="ctr"/>
            <a:r>
              <a:rPr lang="sv-SE" sz="1600" dirty="0">
                <a:latin typeface="Arial" panose="020B0604020202020204" pitchFamily="34" charset="0"/>
                <a:cs typeface="Arial" panose="020B0604020202020204" pitchFamily="34" charset="0"/>
              </a:rPr>
              <a:t>Obligatoriska</a:t>
            </a:r>
          </a:p>
          <a:p>
            <a:pPr algn="ctr"/>
            <a:r>
              <a:rPr lang="sv-SE" sz="1600" dirty="0">
                <a:latin typeface="Arial" panose="020B0604020202020204" pitchFamily="34" charset="0"/>
                <a:cs typeface="Arial" panose="020B0604020202020204" pitchFamily="34" charset="0"/>
              </a:rPr>
              <a:t>2 år</a:t>
            </a:r>
          </a:p>
        </p:txBody>
      </p:sp>
      <p:sp>
        <p:nvSpPr>
          <p:cNvPr id="18" name="textruta 17">
            <a:extLst>
              <a:ext uri="{FF2B5EF4-FFF2-40B4-BE49-F238E27FC236}">
                <a16:creationId xmlns:a16="http://schemas.microsoft.com/office/drawing/2014/main" id="{49719EE4-16B9-224B-9047-A43C0BA13D3A}"/>
              </a:ext>
            </a:extLst>
          </p:cNvPr>
          <p:cNvSpPr txBox="1"/>
          <p:nvPr/>
        </p:nvSpPr>
        <p:spPr>
          <a:xfrm>
            <a:off x="4186091" y="4316477"/>
            <a:ext cx="1691680" cy="584775"/>
          </a:xfrm>
          <a:prstGeom prst="rect">
            <a:avLst/>
          </a:prstGeom>
          <a:noFill/>
        </p:spPr>
        <p:txBody>
          <a:bodyPr wrap="square" rtlCol="0">
            <a:spAutoFit/>
          </a:bodyPr>
          <a:lstStyle/>
          <a:p>
            <a:pPr algn="ctr"/>
            <a:r>
              <a:rPr lang="sv-SE" sz="1600" dirty="0">
                <a:latin typeface="Arial" panose="020B0604020202020204" pitchFamily="34" charset="0"/>
                <a:cs typeface="Arial" panose="020B0604020202020204" pitchFamily="34" charset="0"/>
              </a:rPr>
              <a:t>Resterande</a:t>
            </a:r>
          </a:p>
          <a:p>
            <a:pPr algn="ctr"/>
            <a:r>
              <a:rPr lang="sv-SE" sz="1600" dirty="0">
                <a:latin typeface="Arial" panose="020B0604020202020204" pitchFamily="34" charset="0"/>
                <a:cs typeface="Arial" panose="020B0604020202020204" pitchFamily="34" charset="0"/>
              </a:rPr>
              <a:t>2 år</a:t>
            </a:r>
          </a:p>
        </p:txBody>
      </p:sp>
      <p:graphicFrame>
        <p:nvGraphicFramePr>
          <p:cNvPr id="19" name="Diagram 18">
            <a:extLst>
              <a:ext uri="{FF2B5EF4-FFF2-40B4-BE49-F238E27FC236}">
                <a16:creationId xmlns:a16="http://schemas.microsoft.com/office/drawing/2014/main" id="{E6D4FCB3-7914-0645-AC41-6863E85847ED}"/>
              </a:ext>
            </a:extLst>
          </p:cNvPr>
          <p:cNvGraphicFramePr/>
          <p:nvPr>
            <p:extLst>
              <p:ext uri="{D42A27DB-BD31-4B8C-83A1-F6EECF244321}">
                <p14:modId xmlns:p14="http://schemas.microsoft.com/office/powerpoint/2010/main" val="826518338"/>
              </p:ext>
            </p:extLst>
          </p:nvPr>
        </p:nvGraphicFramePr>
        <p:xfrm>
          <a:off x="1204074" y="3171600"/>
          <a:ext cx="3612707" cy="2876128"/>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latshållare för bild 8">
            <a:extLst>
              <a:ext uri="{FF2B5EF4-FFF2-40B4-BE49-F238E27FC236}">
                <a16:creationId xmlns:a16="http://schemas.microsoft.com/office/drawing/2014/main" id="{31580154-52BE-E842-8A77-DD2CB7135BCB}"/>
              </a:ext>
            </a:extLst>
          </p:cNvPr>
          <p:cNvPicPr preferRelativeResize="0">
            <a:picLocks/>
          </p:cNvPicPr>
          <p:nvPr/>
        </p:nvPicPr>
        <p:blipFill>
          <a:blip r:embed="rId4">
            <a:extLst>
              <a:ext uri="{28A0092B-C50C-407E-A947-70E740481C1C}">
                <a14:useLocalDpi xmlns:a14="http://schemas.microsoft.com/office/drawing/2010/main" val="0"/>
              </a:ext>
            </a:extLst>
          </a:blip>
          <a:srcRect l="16534" r="16534"/>
          <a:stretch>
            <a:fillRect/>
          </a:stretch>
        </p:blipFill>
        <p:spPr>
          <a:xfrm>
            <a:off x="5904000" y="0"/>
            <a:ext cx="3240000" cy="6343200"/>
          </a:xfrm>
          <a:prstGeom prst="rect">
            <a:avLst/>
          </a:prstGeom>
        </p:spPr>
      </p:pic>
    </p:spTree>
    <p:extLst>
      <p:ext uri="{BB962C8B-B14F-4D97-AF65-F5344CB8AC3E}">
        <p14:creationId xmlns:p14="http://schemas.microsoft.com/office/powerpoint/2010/main" val="9310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Graphic spid="1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FEAA177E-ECE1-2241-B3D2-19FDF3183BC3}"/>
              </a:ext>
            </a:extLst>
          </p:cNvPr>
          <p:cNvGrpSpPr/>
          <p:nvPr/>
        </p:nvGrpSpPr>
        <p:grpSpPr>
          <a:xfrm>
            <a:off x="1958400" y="250709"/>
            <a:ext cx="2103476" cy="1138591"/>
            <a:chOff x="55074" y="-339631"/>
            <a:chExt cx="2103476" cy="1138591"/>
          </a:xfrm>
          <a:solidFill>
            <a:schemeClr val="accent2">
              <a:lumMod val="60000"/>
              <a:lumOff val="40000"/>
            </a:schemeClr>
          </a:solidFill>
        </p:grpSpPr>
        <p:sp>
          <p:nvSpPr>
            <p:cNvPr id="8" name="Rektangel med rundade hörn 7">
              <a:extLst>
                <a:ext uri="{FF2B5EF4-FFF2-40B4-BE49-F238E27FC236}">
                  <a16:creationId xmlns:a16="http://schemas.microsoft.com/office/drawing/2014/main" id="{22DE2C83-97B3-FB4D-8D6C-C65CFEBE6342}"/>
                </a:ext>
              </a:extLst>
            </p:cNvPr>
            <p:cNvSpPr/>
            <p:nvPr/>
          </p:nvSpPr>
          <p:spPr>
            <a:xfrm>
              <a:off x="55074" y="-339631"/>
              <a:ext cx="2103476"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9" name="Rektangel 8">
              <a:extLst>
                <a:ext uri="{FF2B5EF4-FFF2-40B4-BE49-F238E27FC236}">
                  <a16:creationId xmlns:a16="http://schemas.microsoft.com/office/drawing/2014/main" id="{A086E3EE-0738-674F-A2E2-B6F1D433DF8C}"/>
                </a:ext>
              </a:extLst>
            </p:cNvPr>
            <p:cNvSpPr/>
            <p:nvPr/>
          </p:nvSpPr>
          <p:spPr>
            <a:xfrm>
              <a:off x="160058" y="-284051"/>
              <a:ext cx="1887330" cy="1027429"/>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sv-SE" sz="5700" kern="1200" dirty="0">
                  <a:solidFill>
                    <a:schemeClr val="tx1"/>
                  </a:solidFill>
                  <a:latin typeface="Arial" panose="020B0604020202020204" pitchFamily="34" charset="0"/>
                  <a:cs typeface="Arial" panose="020B0604020202020204" pitchFamily="34" charset="0"/>
                </a:rPr>
                <a:t>AL</a:t>
              </a:r>
            </a:p>
          </p:txBody>
        </p:sp>
      </p:grpSp>
      <p:grpSp>
        <p:nvGrpSpPr>
          <p:cNvPr id="10" name="Grupp 9">
            <a:extLst>
              <a:ext uri="{FF2B5EF4-FFF2-40B4-BE49-F238E27FC236}">
                <a16:creationId xmlns:a16="http://schemas.microsoft.com/office/drawing/2014/main" id="{65A7A27B-9CB5-CF42-A330-37DA4820BAFE}"/>
              </a:ext>
            </a:extLst>
          </p:cNvPr>
          <p:cNvGrpSpPr/>
          <p:nvPr/>
        </p:nvGrpSpPr>
        <p:grpSpPr>
          <a:xfrm>
            <a:off x="448775" y="1576943"/>
            <a:ext cx="4534317" cy="327708"/>
            <a:chOff x="-1270" y="1458"/>
            <a:chExt cx="2439323" cy="1138591"/>
          </a:xfrm>
          <a:solidFill>
            <a:schemeClr val="accent2">
              <a:lumMod val="60000"/>
              <a:lumOff val="40000"/>
            </a:schemeClr>
          </a:solidFill>
          <a:effectLst/>
        </p:grpSpPr>
        <p:sp>
          <p:nvSpPr>
            <p:cNvPr id="11" name="Rektangel med rundade hörn 10">
              <a:extLst>
                <a:ext uri="{FF2B5EF4-FFF2-40B4-BE49-F238E27FC236}">
                  <a16:creationId xmlns:a16="http://schemas.microsoft.com/office/drawing/2014/main" id="{2B9AFDBF-262F-D34B-931B-72AC65FCB9CF}"/>
                </a:ext>
              </a:extLst>
            </p:cNvPr>
            <p:cNvSpPr/>
            <p:nvPr/>
          </p:nvSpPr>
          <p:spPr>
            <a:xfrm>
              <a:off x="0" y="1458"/>
              <a:ext cx="2438053"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12" name="Rektangel 11">
              <a:extLst>
                <a:ext uri="{FF2B5EF4-FFF2-40B4-BE49-F238E27FC236}">
                  <a16:creationId xmlns:a16="http://schemas.microsoft.com/office/drawing/2014/main" id="{7B2ADDBC-51B5-6145-A157-71C49FD4391D}"/>
                </a:ext>
              </a:extLst>
            </p:cNvPr>
            <p:cNvSpPr/>
            <p:nvPr/>
          </p:nvSpPr>
          <p:spPr>
            <a:xfrm>
              <a:off x="-1270" y="57038"/>
              <a:ext cx="2049164" cy="102742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defTabSz="2533650">
                <a:lnSpc>
                  <a:spcPct val="90000"/>
                </a:lnSpc>
                <a:spcBef>
                  <a:spcPct val="0"/>
                </a:spcBef>
                <a:spcAft>
                  <a:spcPct val="35000"/>
                </a:spcAft>
              </a:pPr>
              <a:r>
                <a:rPr lang="sv-SE" sz="1600" b="1" dirty="0">
                  <a:solidFill>
                    <a:schemeClr val="tx1"/>
                  </a:solidFill>
                  <a:latin typeface="Arial" panose="020B0604020202020204" pitchFamily="34" charset="0"/>
                  <a:cs typeface="Arial" panose="020B0604020202020204" pitchFamily="34" charset="0"/>
                </a:rPr>
                <a:t>Utbildning</a:t>
              </a:r>
              <a:endParaRPr lang="sv-SE" sz="1600" b="1" kern="1200" dirty="0">
                <a:solidFill>
                  <a:schemeClr val="tx1"/>
                </a:solidFill>
                <a:latin typeface="Arial" panose="020B0604020202020204" pitchFamily="34" charset="0"/>
                <a:cs typeface="Arial" panose="020B0604020202020204" pitchFamily="34" charset="0"/>
              </a:endParaRPr>
            </a:p>
          </p:txBody>
        </p:sp>
      </p:grpSp>
      <p:grpSp>
        <p:nvGrpSpPr>
          <p:cNvPr id="13" name="Grupp 12">
            <a:extLst>
              <a:ext uri="{FF2B5EF4-FFF2-40B4-BE49-F238E27FC236}">
                <a16:creationId xmlns:a16="http://schemas.microsoft.com/office/drawing/2014/main" id="{4BB10F11-790C-F840-A985-3E0324464C30}"/>
              </a:ext>
            </a:extLst>
          </p:cNvPr>
          <p:cNvGrpSpPr/>
          <p:nvPr/>
        </p:nvGrpSpPr>
        <p:grpSpPr>
          <a:xfrm>
            <a:off x="448776" y="2732216"/>
            <a:ext cx="4534317" cy="360040"/>
            <a:chOff x="0" y="1458"/>
            <a:chExt cx="2439323" cy="1138591"/>
          </a:xfrm>
          <a:solidFill>
            <a:schemeClr val="accent2">
              <a:lumMod val="60000"/>
              <a:lumOff val="40000"/>
            </a:schemeClr>
          </a:solidFill>
          <a:effectLst/>
        </p:grpSpPr>
        <p:sp>
          <p:nvSpPr>
            <p:cNvPr id="14" name="Rektangel med rundade hörn 13">
              <a:extLst>
                <a:ext uri="{FF2B5EF4-FFF2-40B4-BE49-F238E27FC236}">
                  <a16:creationId xmlns:a16="http://schemas.microsoft.com/office/drawing/2014/main" id="{E7B77861-E8A7-AB4B-AC34-BF4E47EE8152}"/>
                </a:ext>
              </a:extLst>
            </p:cNvPr>
            <p:cNvSpPr/>
            <p:nvPr/>
          </p:nvSpPr>
          <p:spPr>
            <a:xfrm>
              <a:off x="0" y="1458"/>
              <a:ext cx="2439323"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15" name="Rektangel 14">
              <a:extLst>
                <a:ext uri="{FF2B5EF4-FFF2-40B4-BE49-F238E27FC236}">
                  <a16:creationId xmlns:a16="http://schemas.microsoft.com/office/drawing/2014/main" id="{88888C82-BED6-DE4E-9EC7-4EE9E087347F}"/>
                </a:ext>
              </a:extLst>
            </p:cNvPr>
            <p:cNvSpPr/>
            <p:nvPr/>
          </p:nvSpPr>
          <p:spPr>
            <a:xfrm>
              <a:off x="0" y="57040"/>
              <a:ext cx="2047895" cy="10274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defTabSz="2533650">
                <a:lnSpc>
                  <a:spcPct val="90000"/>
                </a:lnSpc>
                <a:spcBef>
                  <a:spcPct val="0"/>
                </a:spcBef>
                <a:spcAft>
                  <a:spcPct val="35000"/>
                </a:spcAft>
              </a:pPr>
              <a:r>
                <a:rPr lang="sv-SE" sz="1600" b="1" dirty="0">
                  <a:solidFill>
                    <a:schemeClr val="tx1"/>
                  </a:solidFill>
                  <a:latin typeface="Arial" panose="020B0604020202020204" pitchFamily="34" charset="0"/>
                  <a:cs typeface="Arial" panose="020B0604020202020204" pitchFamily="34" charset="0"/>
                </a:rPr>
                <a:t>Praktisk erfarenhet 4 år </a:t>
              </a:r>
              <a:endParaRPr lang="sv-SE" sz="1600" b="1" kern="1200" dirty="0">
                <a:solidFill>
                  <a:schemeClr val="tx1"/>
                </a:solidFill>
                <a:latin typeface="Arial" panose="020B0604020202020204" pitchFamily="34" charset="0"/>
                <a:cs typeface="Arial" panose="020B0604020202020204" pitchFamily="34" charset="0"/>
              </a:endParaRPr>
            </a:p>
          </p:txBody>
        </p:sp>
      </p:grpSp>
      <p:sp>
        <p:nvSpPr>
          <p:cNvPr id="16" name="textruta 15">
            <a:extLst>
              <a:ext uri="{FF2B5EF4-FFF2-40B4-BE49-F238E27FC236}">
                <a16:creationId xmlns:a16="http://schemas.microsoft.com/office/drawing/2014/main" id="{9B299516-8A91-F144-9DCF-591701BDD0BE}"/>
              </a:ext>
            </a:extLst>
          </p:cNvPr>
          <p:cNvSpPr txBox="1"/>
          <p:nvPr/>
        </p:nvSpPr>
        <p:spPr>
          <a:xfrm>
            <a:off x="392809" y="2042267"/>
            <a:ext cx="6112660"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Bilaga 1 i ELSÄK-FS 2017:4.</a:t>
            </a:r>
          </a:p>
        </p:txBody>
      </p:sp>
      <p:graphicFrame>
        <p:nvGraphicFramePr>
          <p:cNvPr id="19" name="Diagram 18">
            <a:extLst>
              <a:ext uri="{FF2B5EF4-FFF2-40B4-BE49-F238E27FC236}">
                <a16:creationId xmlns:a16="http://schemas.microsoft.com/office/drawing/2014/main" id="{09C03478-C975-CD40-962D-1F1229D3444D}"/>
              </a:ext>
            </a:extLst>
          </p:cNvPr>
          <p:cNvGraphicFramePr/>
          <p:nvPr>
            <p:extLst>
              <p:ext uri="{D42A27DB-BD31-4B8C-83A1-F6EECF244321}">
                <p14:modId xmlns:p14="http://schemas.microsoft.com/office/powerpoint/2010/main" val="1733442691"/>
              </p:ext>
            </p:extLst>
          </p:nvPr>
        </p:nvGraphicFramePr>
        <p:xfrm>
          <a:off x="1202400" y="3171600"/>
          <a:ext cx="3612707" cy="2876128"/>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latshållare för bild 8">
            <a:extLst>
              <a:ext uri="{FF2B5EF4-FFF2-40B4-BE49-F238E27FC236}">
                <a16:creationId xmlns:a16="http://schemas.microsoft.com/office/drawing/2014/main" id="{1D7348AA-87DD-9B49-9580-1EE83F4F4ABB}"/>
              </a:ext>
            </a:extLst>
          </p:cNvPr>
          <p:cNvPicPr preferRelativeResize="0">
            <a:picLocks/>
          </p:cNvPicPr>
          <p:nvPr/>
        </p:nvPicPr>
        <p:blipFill>
          <a:blip r:embed="rId4">
            <a:extLst>
              <a:ext uri="{28A0092B-C50C-407E-A947-70E740481C1C}">
                <a14:useLocalDpi xmlns:a14="http://schemas.microsoft.com/office/drawing/2010/main" val="0"/>
              </a:ext>
            </a:extLst>
          </a:blip>
          <a:srcRect l="16534" r="16534"/>
          <a:stretch>
            <a:fillRect/>
          </a:stretch>
        </p:blipFill>
        <p:spPr>
          <a:xfrm>
            <a:off x="5904000" y="0"/>
            <a:ext cx="3240000" cy="6343200"/>
          </a:xfrm>
          <a:prstGeom prst="rect">
            <a:avLst/>
          </a:prstGeom>
        </p:spPr>
      </p:pic>
      <p:sp>
        <p:nvSpPr>
          <p:cNvPr id="21" name="textruta 20">
            <a:extLst>
              <a:ext uri="{FF2B5EF4-FFF2-40B4-BE49-F238E27FC236}">
                <a16:creationId xmlns:a16="http://schemas.microsoft.com/office/drawing/2014/main" id="{29C42EFD-45F5-BF4A-B1B4-EA0D99D45FC1}"/>
              </a:ext>
            </a:extLst>
          </p:cNvPr>
          <p:cNvSpPr txBox="1"/>
          <p:nvPr/>
        </p:nvSpPr>
        <p:spPr>
          <a:xfrm>
            <a:off x="143084" y="4316477"/>
            <a:ext cx="1531097" cy="584775"/>
          </a:xfrm>
          <a:prstGeom prst="rect">
            <a:avLst/>
          </a:prstGeom>
          <a:noFill/>
        </p:spPr>
        <p:txBody>
          <a:bodyPr wrap="square" rtlCol="0">
            <a:spAutoFit/>
          </a:bodyPr>
          <a:lstStyle/>
          <a:p>
            <a:pPr algn="ctr"/>
            <a:r>
              <a:rPr lang="sv-SE" sz="1600" dirty="0">
                <a:latin typeface="Arial" panose="020B0604020202020204" pitchFamily="34" charset="0"/>
                <a:cs typeface="Arial" panose="020B0604020202020204" pitchFamily="34" charset="0"/>
              </a:rPr>
              <a:t>Obligatoriska</a:t>
            </a:r>
          </a:p>
          <a:p>
            <a:pPr algn="ctr"/>
            <a:r>
              <a:rPr lang="sv-SE" sz="1600" dirty="0">
                <a:latin typeface="Arial" panose="020B0604020202020204" pitchFamily="34" charset="0"/>
                <a:cs typeface="Arial" panose="020B0604020202020204" pitchFamily="34" charset="0"/>
              </a:rPr>
              <a:t>2 år</a:t>
            </a:r>
          </a:p>
        </p:txBody>
      </p:sp>
      <p:sp>
        <p:nvSpPr>
          <p:cNvPr id="22" name="textruta 21">
            <a:extLst>
              <a:ext uri="{FF2B5EF4-FFF2-40B4-BE49-F238E27FC236}">
                <a16:creationId xmlns:a16="http://schemas.microsoft.com/office/drawing/2014/main" id="{13AF473A-6470-ED42-9424-09D30BAD072A}"/>
              </a:ext>
            </a:extLst>
          </p:cNvPr>
          <p:cNvSpPr txBox="1"/>
          <p:nvPr/>
        </p:nvSpPr>
        <p:spPr>
          <a:xfrm>
            <a:off x="4186091" y="4316477"/>
            <a:ext cx="1691680" cy="584775"/>
          </a:xfrm>
          <a:prstGeom prst="rect">
            <a:avLst/>
          </a:prstGeom>
          <a:noFill/>
        </p:spPr>
        <p:txBody>
          <a:bodyPr wrap="square" rtlCol="0">
            <a:spAutoFit/>
          </a:bodyPr>
          <a:lstStyle/>
          <a:p>
            <a:pPr algn="ctr"/>
            <a:r>
              <a:rPr lang="sv-SE" sz="1600" dirty="0">
                <a:latin typeface="Arial" panose="020B0604020202020204" pitchFamily="34" charset="0"/>
                <a:cs typeface="Arial" panose="020B0604020202020204" pitchFamily="34" charset="0"/>
              </a:rPr>
              <a:t>Resterande</a:t>
            </a:r>
          </a:p>
          <a:p>
            <a:pPr algn="ctr"/>
            <a:r>
              <a:rPr lang="sv-SE" sz="1600" dirty="0">
                <a:latin typeface="Arial" panose="020B0604020202020204" pitchFamily="34" charset="0"/>
                <a:cs typeface="Arial" panose="020B0604020202020204" pitchFamily="34" charset="0"/>
              </a:rPr>
              <a:t>2 år</a:t>
            </a:r>
          </a:p>
        </p:txBody>
      </p:sp>
    </p:spTree>
    <p:extLst>
      <p:ext uri="{BB962C8B-B14F-4D97-AF65-F5344CB8AC3E}">
        <p14:creationId xmlns:p14="http://schemas.microsoft.com/office/powerpoint/2010/main" val="17406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19" grpId="0">
        <p:bldAsOne/>
      </p:bldGraphic>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64C58E6B-F6CA-2348-B9E8-03C96393BE8B}"/>
              </a:ext>
            </a:extLst>
          </p:cNvPr>
          <p:cNvGrpSpPr/>
          <p:nvPr/>
        </p:nvGrpSpPr>
        <p:grpSpPr>
          <a:xfrm>
            <a:off x="1958400" y="252000"/>
            <a:ext cx="2103476" cy="1138591"/>
            <a:chOff x="55074" y="-339631"/>
            <a:chExt cx="2103476" cy="1138591"/>
          </a:xfrm>
          <a:solidFill>
            <a:schemeClr val="bg1">
              <a:lumMod val="85000"/>
            </a:schemeClr>
          </a:solidFill>
        </p:grpSpPr>
        <p:sp>
          <p:nvSpPr>
            <p:cNvPr id="8" name="Rektangel med rundade hörn 7">
              <a:extLst>
                <a:ext uri="{FF2B5EF4-FFF2-40B4-BE49-F238E27FC236}">
                  <a16:creationId xmlns:a16="http://schemas.microsoft.com/office/drawing/2014/main" id="{F1091093-A5BB-2F48-A4DE-618CF7456929}"/>
                </a:ext>
              </a:extLst>
            </p:cNvPr>
            <p:cNvSpPr/>
            <p:nvPr/>
          </p:nvSpPr>
          <p:spPr>
            <a:xfrm>
              <a:off x="55074" y="-339631"/>
              <a:ext cx="2103476"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txBody>
            <a:bodyPr/>
            <a:lstStyle/>
            <a:p>
              <a:endParaRPr lang="sv-SE" dirty="0"/>
            </a:p>
          </p:txBody>
        </p:sp>
        <p:sp>
          <p:nvSpPr>
            <p:cNvPr id="9" name="Rektangel 8">
              <a:extLst>
                <a:ext uri="{FF2B5EF4-FFF2-40B4-BE49-F238E27FC236}">
                  <a16:creationId xmlns:a16="http://schemas.microsoft.com/office/drawing/2014/main" id="{61570049-2AAE-514C-A17B-F9FB3708CB8D}"/>
                </a:ext>
              </a:extLst>
            </p:cNvPr>
            <p:cNvSpPr/>
            <p:nvPr/>
          </p:nvSpPr>
          <p:spPr>
            <a:xfrm>
              <a:off x="160058" y="-284051"/>
              <a:ext cx="1887330" cy="1027429"/>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sv-SE" sz="5700" kern="1200" dirty="0">
                  <a:solidFill>
                    <a:schemeClr val="tx1"/>
                  </a:solidFill>
                  <a:latin typeface="Arial" panose="020B0604020202020204" pitchFamily="34" charset="0"/>
                  <a:cs typeface="Arial" panose="020B0604020202020204" pitchFamily="34" charset="0"/>
                </a:rPr>
                <a:t>B</a:t>
              </a:r>
            </a:p>
          </p:txBody>
        </p:sp>
      </p:grpSp>
      <p:graphicFrame>
        <p:nvGraphicFramePr>
          <p:cNvPr id="19" name="Diagram 18">
            <a:extLst>
              <a:ext uri="{FF2B5EF4-FFF2-40B4-BE49-F238E27FC236}">
                <a16:creationId xmlns:a16="http://schemas.microsoft.com/office/drawing/2014/main" id="{838A451D-0224-4549-943D-0FF6A98A072B}"/>
              </a:ext>
            </a:extLst>
          </p:cNvPr>
          <p:cNvGraphicFramePr/>
          <p:nvPr>
            <p:extLst>
              <p:ext uri="{D42A27DB-BD31-4B8C-83A1-F6EECF244321}">
                <p14:modId xmlns:p14="http://schemas.microsoft.com/office/powerpoint/2010/main" val="2152510511"/>
              </p:ext>
            </p:extLst>
          </p:nvPr>
        </p:nvGraphicFramePr>
        <p:xfrm>
          <a:off x="1202400" y="3171600"/>
          <a:ext cx="3612707" cy="2876128"/>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latshållare för bild 8">
            <a:extLst>
              <a:ext uri="{FF2B5EF4-FFF2-40B4-BE49-F238E27FC236}">
                <a16:creationId xmlns:a16="http://schemas.microsoft.com/office/drawing/2014/main" id="{E829A903-BC1F-7849-8899-17FBEDD8D366}"/>
              </a:ext>
            </a:extLst>
          </p:cNvPr>
          <p:cNvPicPr preferRelativeResize="0">
            <a:picLocks/>
          </p:cNvPicPr>
          <p:nvPr/>
        </p:nvPicPr>
        <p:blipFill>
          <a:blip r:embed="rId4">
            <a:extLst>
              <a:ext uri="{28A0092B-C50C-407E-A947-70E740481C1C}">
                <a14:useLocalDpi xmlns:a14="http://schemas.microsoft.com/office/drawing/2010/main" val="0"/>
              </a:ext>
            </a:extLst>
          </a:blip>
          <a:srcRect l="16534" r="16534"/>
          <a:stretch>
            <a:fillRect/>
          </a:stretch>
        </p:blipFill>
        <p:spPr>
          <a:xfrm>
            <a:off x="5904000" y="0"/>
            <a:ext cx="3240000" cy="6343200"/>
          </a:xfrm>
          <a:prstGeom prst="rect">
            <a:avLst/>
          </a:prstGeom>
        </p:spPr>
      </p:pic>
      <p:grpSp>
        <p:nvGrpSpPr>
          <p:cNvPr id="21" name="Grupp 20">
            <a:extLst>
              <a:ext uri="{FF2B5EF4-FFF2-40B4-BE49-F238E27FC236}">
                <a16:creationId xmlns:a16="http://schemas.microsoft.com/office/drawing/2014/main" id="{0D84C291-677F-7944-A9D0-7627472D27D3}"/>
              </a:ext>
            </a:extLst>
          </p:cNvPr>
          <p:cNvGrpSpPr/>
          <p:nvPr/>
        </p:nvGrpSpPr>
        <p:grpSpPr>
          <a:xfrm>
            <a:off x="448775" y="1576943"/>
            <a:ext cx="4534317" cy="327708"/>
            <a:chOff x="-1270" y="1458"/>
            <a:chExt cx="2439323" cy="1138591"/>
          </a:xfrm>
          <a:solidFill>
            <a:schemeClr val="bg1">
              <a:lumMod val="85000"/>
            </a:schemeClr>
          </a:solidFill>
          <a:effectLst/>
        </p:grpSpPr>
        <p:sp>
          <p:nvSpPr>
            <p:cNvPr id="22" name="Rektangel med rundade hörn 21">
              <a:extLst>
                <a:ext uri="{FF2B5EF4-FFF2-40B4-BE49-F238E27FC236}">
                  <a16:creationId xmlns:a16="http://schemas.microsoft.com/office/drawing/2014/main" id="{22F9BEFC-E3CE-C542-B7AA-2F3E32C684EE}"/>
                </a:ext>
              </a:extLst>
            </p:cNvPr>
            <p:cNvSpPr/>
            <p:nvPr/>
          </p:nvSpPr>
          <p:spPr>
            <a:xfrm>
              <a:off x="0" y="1458"/>
              <a:ext cx="2438053"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23" name="Rektangel 22">
              <a:extLst>
                <a:ext uri="{FF2B5EF4-FFF2-40B4-BE49-F238E27FC236}">
                  <a16:creationId xmlns:a16="http://schemas.microsoft.com/office/drawing/2014/main" id="{6A5D7461-7E01-9F43-BE36-7B6C470B6D66}"/>
                </a:ext>
              </a:extLst>
            </p:cNvPr>
            <p:cNvSpPr/>
            <p:nvPr/>
          </p:nvSpPr>
          <p:spPr>
            <a:xfrm>
              <a:off x="-1270" y="57038"/>
              <a:ext cx="2049164" cy="102742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defTabSz="2533650">
                <a:lnSpc>
                  <a:spcPct val="90000"/>
                </a:lnSpc>
                <a:spcBef>
                  <a:spcPct val="0"/>
                </a:spcBef>
                <a:spcAft>
                  <a:spcPct val="35000"/>
                </a:spcAft>
              </a:pPr>
              <a:r>
                <a:rPr lang="sv-SE" sz="1600" b="1" dirty="0">
                  <a:solidFill>
                    <a:schemeClr val="tx1"/>
                  </a:solidFill>
                  <a:latin typeface="Arial" panose="020B0604020202020204" pitchFamily="34" charset="0"/>
                  <a:cs typeface="Arial" panose="020B0604020202020204" pitchFamily="34" charset="0"/>
                </a:rPr>
                <a:t>Utbildning</a:t>
              </a:r>
              <a:endParaRPr lang="sv-SE" sz="1600" b="1" kern="1200" dirty="0">
                <a:solidFill>
                  <a:schemeClr val="tx1"/>
                </a:solidFill>
                <a:latin typeface="Arial" panose="020B0604020202020204" pitchFamily="34" charset="0"/>
                <a:cs typeface="Arial" panose="020B0604020202020204" pitchFamily="34" charset="0"/>
              </a:endParaRPr>
            </a:p>
          </p:txBody>
        </p:sp>
      </p:grpSp>
      <p:grpSp>
        <p:nvGrpSpPr>
          <p:cNvPr id="24" name="Grupp 23">
            <a:extLst>
              <a:ext uri="{FF2B5EF4-FFF2-40B4-BE49-F238E27FC236}">
                <a16:creationId xmlns:a16="http://schemas.microsoft.com/office/drawing/2014/main" id="{A38F4A85-960D-DD45-BF7B-4F41EE228985}"/>
              </a:ext>
            </a:extLst>
          </p:cNvPr>
          <p:cNvGrpSpPr/>
          <p:nvPr/>
        </p:nvGrpSpPr>
        <p:grpSpPr>
          <a:xfrm>
            <a:off x="448776" y="2732216"/>
            <a:ext cx="4534317" cy="360040"/>
            <a:chOff x="0" y="1458"/>
            <a:chExt cx="2439323" cy="1138591"/>
          </a:xfrm>
          <a:solidFill>
            <a:schemeClr val="bg1">
              <a:lumMod val="85000"/>
            </a:schemeClr>
          </a:solidFill>
          <a:effectLst/>
        </p:grpSpPr>
        <p:sp>
          <p:nvSpPr>
            <p:cNvPr id="25" name="Rektangel med rundade hörn 24">
              <a:extLst>
                <a:ext uri="{FF2B5EF4-FFF2-40B4-BE49-F238E27FC236}">
                  <a16:creationId xmlns:a16="http://schemas.microsoft.com/office/drawing/2014/main" id="{39955385-01D9-4740-B3CF-28CC95DECCBD}"/>
                </a:ext>
              </a:extLst>
            </p:cNvPr>
            <p:cNvSpPr/>
            <p:nvPr/>
          </p:nvSpPr>
          <p:spPr>
            <a:xfrm>
              <a:off x="0" y="1458"/>
              <a:ext cx="2439323" cy="1138591"/>
            </a:xfrm>
            <a:prstGeom prst="roundRect">
              <a:avLst/>
            </a:prstGeom>
            <a:grpFill/>
            <a:ln>
              <a:noFill/>
            </a:ln>
          </p:spPr>
          <p:style>
            <a:lnRef idx="2">
              <a:schemeClr val="accent4"/>
            </a:lnRef>
            <a:fillRef idx="1">
              <a:schemeClr val="lt1"/>
            </a:fillRef>
            <a:effectRef idx="0">
              <a:schemeClr val="accent4"/>
            </a:effectRef>
            <a:fontRef idx="minor">
              <a:schemeClr val="dk1"/>
            </a:fontRef>
          </p:style>
        </p:sp>
        <p:sp>
          <p:nvSpPr>
            <p:cNvPr id="26" name="Rektangel 25">
              <a:extLst>
                <a:ext uri="{FF2B5EF4-FFF2-40B4-BE49-F238E27FC236}">
                  <a16:creationId xmlns:a16="http://schemas.microsoft.com/office/drawing/2014/main" id="{1DA0479B-96AB-B74C-A5BC-DD619B024633}"/>
                </a:ext>
              </a:extLst>
            </p:cNvPr>
            <p:cNvSpPr/>
            <p:nvPr/>
          </p:nvSpPr>
          <p:spPr>
            <a:xfrm>
              <a:off x="0" y="57040"/>
              <a:ext cx="2047895" cy="10274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7170" tIns="108585" rIns="217170" bIns="108585" numCol="1" spcCol="1270" anchor="ctr" anchorCtr="0">
              <a:noAutofit/>
            </a:bodyPr>
            <a:lstStyle/>
            <a:p>
              <a:pPr lvl="0" defTabSz="2533650">
                <a:lnSpc>
                  <a:spcPct val="90000"/>
                </a:lnSpc>
                <a:spcBef>
                  <a:spcPct val="0"/>
                </a:spcBef>
                <a:spcAft>
                  <a:spcPct val="35000"/>
                </a:spcAft>
              </a:pPr>
              <a:r>
                <a:rPr lang="sv-SE" sz="1600" b="1" dirty="0">
                  <a:solidFill>
                    <a:schemeClr val="tx1"/>
                  </a:solidFill>
                  <a:latin typeface="Arial" panose="020B0604020202020204" pitchFamily="34" charset="0"/>
                  <a:cs typeface="Arial" panose="020B0604020202020204" pitchFamily="34" charset="0"/>
                </a:rPr>
                <a:t>Praktisk erfarenhet </a:t>
              </a:r>
              <a:r>
                <a:rPr lang="sv-SE" sz="1600" b="1" dirty="0" smtClean="0">
                  <a:solidFill>
                    <a:schemeClr val="tx1"/>
                  </a:solidFill>
                  <a:latin typeface="Arial" panose="020B0604020202020204" pitchFamily="34" charset="0"/>
                  <a:cs typeface="Arial" panose="020B0604020202020204" pitchFamily="34" charset="0"/>
                </a:rPr>
                <a:t>2 </a:t>
              </a:r>
              <a:r>
                <a:rPr lang="sv-SE" sz="1600" b="1" dirty="0">
                  <a:solidFill>
                    <a:schemeClr val="tx1"/>
                  </a:solidFill>
                  <a:latin typeface="Arial" panose="020B0604020202020204" pitchFamily="34" charset="0"/>
                  <a:cs typeface="Arial" panose="020B0604020202020204" pitchFamily="34" charset="0"/>
                </a:rPr>
                <a:t>år </a:t>
              </a:r>
              <a:endParaRPr lang="sv-SE" sz="1600" b="1" kern="1200" dirty="0">
                <a:solidFill>
                  <a:schemeClr val="tx1"/>
                </a:solidFill>
                <a:latin typeface="Arial" panose="020B0604020202020204" pitchFamily="34" charset="0"/>
                <a:cs typeface="Arial" panose="020B0604020202020204" pitchFamily="34" charset="0"/>
              </a:endParaRPr>
            </a:p>
          </p:txBody>
        </p:sp>
      </p:grpSp>
      <p:sp>
        <p:nvSpPr>
          <p:cNvPr id="27" name="textruta 26">
            <a:extLst>
              <a:ext uri="{FF2B5EF4-FFF2-40B4-BE49-F238E27FC236}">
                <a16:creationId xmlns:a16="http://schemas.microsoft.com/office/drawing/2014/main" id="{36EF0476-30B2-554B-AE18-BAB98974D0A9}"/>
              </a:ext>
            </a:extLst>
          </p:cNvPr>
          <p:cNvSpPr txBox="1"/>
          <p:nvPr/>
        </p:nvSpPr>
        <p:spPr>
          <a:xfrm>
            <a:off x="392809" y="2042267"/>
            <a:ext cx="6112660"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Bilaga 3 i ELSÄK-FS 2017:4.</a:t>
            </a:r>
          </a:p>
        </p:txBody>
      </p:sp>
      <p:sp>
        <p:nvSpPr>
          <p:cNvPr id="28" name="textruta 27">
            <a:extLst>
              <a:ext uri="{FF2B5EF4-FFF2-40B4-BE49-F238E27FC236}">
                <a16:creationId xmlns:a16="http://schemas.microsoft.com/office/drawing/2014/main" id="{5AB6BA3F-869D-154E-B871-4EDCFF78F701}"/>
              </a:ext>
            </a:extLst>
          </p:cNvPr>
          <p:cNvSpPr txBox="1"/>
          <p:nvPr/>
        </p:nvSpPr>
        <p:spPr>
          <a:xfrm>
            <a:off x="143084" y="4316477"/>
            <a:ext cx="1531097" cy="584775"/>
          </a:xfrm>
          <a:prstGeom prst="rect">
            <a:avLst/>
          </a:prstGeom>
          <a:noFill/>
        </p:spPr>
        <p:txBody>
          <a:bodyPr wrap="square" rtlCol="0">
            <a:spAutoFit/>
          </a:bodyPr>
          <a:lstStyle/>
          <a:p>
            <a:pPr algn="ctr"/>
            <a:r>
              <a:rPr lang="sv-SE" sz="1600" dirty="0">
                <a:latin typeface="Arial" panose="020B0604020202020204" pitchFamily="34" charset="0"/>
                <a:cs typeface="Arial" panose="020B0604020202020204" pitchFamily="34" charset="0"/>
              </a:rPr>
              <a:t>Obligatoriska</a:t>
            </a:r>
          </a:p>
          <a:p>
            <a:pPr algn="ctr"/>
            <a:r>
              <a:rPr lang="sv-SE" sz="1600" dirty="0">
                <a:latin typeface="Arial" panose="020B0604020202020204" pitchFamily="34" charset="0"/>
                <a:cs typeface="Arial" panose="020B0604020202020204" pitchFamily="34" charset="0"/>
              </a:rPr>
              <a:t>1 år</a:t>
            </a:r>
          </a:p>
        </p:txBody>
      </p:sp>
      <p:sp>
        <p:nvSpPr>
          <p:cNvPr id="29" name="textruta 28">
            <a:extLst>
              <a:ext uri="{FF2B5EF4-FFF2-40B4-BE49-F238E27FC236}">
                <a16:creationId xmlns:a16="http://schemas.microsoft.com/office/drawing/2014/main" id="{8A9DFA2D-908E-4C4C-A644-3EF4256D5811}"/>
              </a:ext>
            </a:extLst>
          </p:cNvPr>
          <p:cNvSpPr txBox="1"/>
          <p:nvPr/>
        </p:nvSpPr>
        <p:spPr>
          <a:xfrm>
            <a:off x="4186091" y="4316477"/>
            <a:ext cx="1691680" cy="584775"/>
          </a:xfrm>
          <a:prstGeom prst="rect">
            <a:avLst/>
          </a:prstGeom>
          <a:noFill/>
        </p:spPr>
        <p:txBody>
          <a:bodyPr wrap="square" rtlCol="0">
            <a:spAutoFit/>
          </a:bodyPr>
          <a:lstStyle/>
          <a:p>
            <a:pPr algn="ctr"/>
            <a:r>
              <a:rPr lang="sv-SE" sz="1600" dirty="0">
                <a:latin typeface="Arial" panose="020B0604020202020204" pitchFamily="34" charset="0"/>
                <a:cs typeface="Arial" panose="020B0604020202020204" pitchFamily="34" charset="0"/>
              </a:rPr>
              <a:t>Resterande</a:t>
            </a:r>
          </a:p>
          <a:p>
            <a:pPr algn="ctr"/>
            <a:r>
              <a:rPr lang="sv-SE" sz="1600" dirty="0">
                <a:latin typeface="Arial" panose="020B0604020202020204" pitchFamily="34" charset="0"/>
                <a:cs typeface="Arial" panose="020B0604020202020204" pitchFamily="34" charset="0"/>
              </a:rPr>
              <a:t>1 år</a:t>
            </a:r>
          </a:p>
        </p:txBody>
      </p:sp>
    </p:spTree>
    <p:extLst>
      <p:ext uri="{BB962C8B-B14F-4D97-AF65-F5344CB8AC3E}">
        <p14:creationId xmlns:p14="http://schemas.microsoft.com/office/powerpoint/2010/main" val="4567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8E4F19C8-93E5-CA44-9002-FD58E68F3CBB}"/>
              </a:ext>
            </a:extLst>
          </p:cNvPr>
          <p:cNvSpPr txBox="1">
            <a:spLocks/>
          </p:cNvSpPr>
          <p:nvPr/>
        </p:nvSpPr>
        <p:spPr>
          <a:xfrm>
            <a:off x="628650" y="2099711"/>
            <a:ext cx="4769260" cy="3859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None/>
            </a:pPr>
            <a:r>
              <a:rPr lang="sv-SE" sz="2400" dirty="0">
                <a:latin typeface="Arial" panose="020B0604020202020204" pitchFamily="34" charset="0"/>
                <a:cs typeface="Arial" panose="020B0604020202020204" pitchFamily="34" charset="0"/>
              </a:rPr>
              <a:t>En ansökan ska innehålla</a:t>
            </a:r>
          </a:p>
          <a:p>
            <a:pPr marL="342900" indent="-342900">
              <a:lnSpc>
                <a:spcPct val="100000"/>
              </a:lnSpc>
              <a:spcBef>
                <a:spcPts val="1600"/>
              </a:spcBef>
            </a:pPr>
            <a:r>
              <a:rPr lang="sv-SE" sz="2400" dirty="0">
                <a:latin typeface="Arial" panose="020B0604020202020204" pitchFamily="34" charset="0"/>
                <a:cs typeface="Arial" panose="020B0604020202020204" pitchFamily="34" charset="0"/>
              </a:rPr>
              <a:t>Ansökningsblankett</a:t>
            </a:r>
          </a:p>
          <a:p>
            <a:pPr marL="342900" indent="-342900">
              <a:lnSpc>
                <a:spcPct val="100000"/>
              </a:lnSpc>
              <a:spcBef>
                <a:spcPts val="1600"/>
              </a:spcBef>
            </a:pPr>
            <a:r>
              <a:rPr lang="sv-SE" sz="2400" dirty="0">
                <a:latin typeface="Arial" panose="020B0604020202020204" pitchFamily="34" charset="0"/>
                <a:cs typeface="Arial" panose="020B0604020202020204" pitchFamily="34" charset="0"/>
              </a:rPr>
              <a:t>Ansökningsavgift</a:t>
            </a:r>
          </a:p>
          <a:p>
            <a:pPr marL="285750" indent="-285750">
              <a:lnSpc>
                <a:spcPct val="100000"/>
              </a:lnSpc>
              <a:spcBef>
                <a:spcPts val="1600"/>
              </a:spcBef>
            </a:pPr>
            <a:r>
              <a:rPr lang="sv-SE" sz="2400" dirty="0">
                <a:latin typeface="Arial" panose="020B0604020202020204" pitchFamily="34" charset="0"/>
                <a:cs typeface="Arial" panose="020B0604020202020204" pitchFamily="34" charset="0"/>
              </a:rPr>
              <a:t>Utbildningsintyg</a:t>
            </a:r>
          </a:p>
          <a:p>
            <a:pPr marL="285750" indent="-285750">
              <a:lnSpc>
                <a:spcPct val="100000"/>
              </a:lnSpc>
              <a:spcBef>
                <a:spcPts val="1600"/>
              </a:spcBef>
            </a:pPr>
            <a:r>
              <a:rPr lang="sv-SE" sz="2400" dirty="0">
                <a:latin typeface="Arial" panose="020B0604020202020204" pitchFamily="34" charset="0"/>
                <a:cs typeface="Arial" panose="020B0604020202020204" pitchFamily="34" charset="0"/>
              </a:rPr>
              <a:t>Intyg om praktisk erfarenhet</a:t>
            </a:r>
          </a:p>
        </p:txBody>
      </p:sp>
      <p:sp>
        <p:nvSpPr>
          <p:cNvPr id="10" name="Rubrik 2">
            <a:extLst>
              <a:ext uri="{FF2B5EF4-FFF2-40B4-BE49-F238E27FC236}">
                <a16:creationId xmlns:a16="http://schemas.microsoft.com/office/drawing/2014/main" id="{F37EA1FD-7F69-A64B-8E16-C47595533DBA}"/>
              </a:ext>
            </a:extLst>
          </p:cNvPr>
          <p:cNvSpPr txBox="1">
            <a:spLocks/>
          </p:cNvSpPr>
          <p:nvPr/>
        </p:nvSpPr>
        <p:spPr>
          <a:xfrm>
            <a:off x="0" y="561600"/>
            <a:ext cx="59040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sv-SE" dirty="0"/>
              <a:t>Att ansöka om </a:t>
            </a:r>
            <a:br>
              <a:rPr lang="sv-SE" dirty="0"/>
            </a:br>
            <a:r>
              <a:rPr lang="sv-SE" dirty="0"/>
              <a:t>auktorisation</a:t>
            </a:r>
          </a:p>
        </p:txBody>
      </p:sp>
      <p:pic>
        <p:nvPicPr>
          <p:cNvPr id="15" name="Platshållare för bild 2">
            <a:extLst>
              <a:ext uri="{FF2B5EF4-FFF2-40B4-BE49-F238E27FC236}">
                <a16:creationId xmlns:a16="http://schemas.microsoft.com/office/drawing/2014/main" id="{038511FC-A8B8-4C4E-B0AE-660763CFF548}"/>
              </a:ext>
            </a:extLst>
          </p:cNvPr>
          <p:cNvPicPr preferRelativeResize="0">
            <a:picLocks/>
          </p:cNvPicPr>
          <p:nvPr/>
        </p:nvPicPr>
        <p:blipFill>
          <a:blip r:embed="rId3">
            <a:extLst>
              <a:ext uri="{28A0092B-C50C-407E-A947-70E740481C1C}">
                <a14:useLocalDpi xmlns:a14="http://schemas.microsoft.com/office/drawing/2010/main" val="0"/>
              </a:ext>
            </a:extLst>
          </a:blip>
          <a:srcRect l="13659" r="13659"/>
          <a:stretch>
            <a:fillRect/>
          </a:stretch>
        </p:blipFill>
        <p:spPr>
          <a:xfrm>
            <a:off x="5904000" y="0"/>
            <a:ext cx="3240000" cy="6343200"/>
          </a:xfrm>
          <a:prstGeom prst="rect">
            <a:avLst/>
          </a:prstGeom>
        </p:spPr>
      </p:pic>
    </p:spTree>
    <p:extLst>
      <p:ext uri="{BB962C8B-B14F-4D97-AF65-F5344CB8AC3E}">
        <p14:creationId xmlns:p14="http://schemas.microsoft.com/office/powerpoint/2010/main" val="23559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146A534E-182C-044A-9873-E72580B7D44E}"/>
              </a:ext>
            </a:extLst>
          </p:cNvPr>
          <p:cNvGrpSpPr/>
          <p:nvPr/>
        </p:nvGrpSpPr>
        <p:grpSpPr>
          <a:xfrm>
            <a:off x="551736" y="2084419"/>
            <a:ext cx="4938471" cy="679184"/>
            <a:chOff x="0" y="33988"/>
            <a:chExt cx="5516007" cy="679184"/>
          </a:xfrm>
          <a:solidFill>
            <a:schemeClr val="accent2">
              <a:lumMod val="20000"/>
              <a:lumOff val="80000"/>
            </a:schemeClr>
          </a:solidFill>
        </p:grpSpPr>
        <p:sp>
          <p:nvSpPr>
            <p:cNvPr id="7" name="Rektangel med rundade hörn 6">
              <a:extLst>
                <a:ext uri="{FF2B5EF4-FFF2-40B4-BE49-F238E27FC236}">
                  <a16:creationId xmlns:a16="http://schemas.microsoft.com/office/drawing/2014/main" id="{7277370D-973D-214A-9D0A-E865E51EDC8C}"/>
                </a:ext>
              </a:extLst>
            </p:cNvPr>
            <p:cNvSpPr/>
            <p:nvPr/>
          </p:nvSpPr>
          <p:spPr>
            <a:xfrm>
              <a:off x="0" y="33988"/>
              <a:ext cx="5516007" cy="679184"/>
            </a:xfrm>
            <a:prstGeom prst="roundRect">
              <a:avLst/>
            </a:prstGeom>
            <a:grpFill/>
            <a:ln>
              <a:noFill/>
            </a:ln>
          </p:spPr>
          <p:style>
            <a:lnRef idx="2">
              <a:schemeClr val="accent1"/>
            </a:lnRef>
            <a:fillRef idx="1">
              <a:schemeClr val="lt1"/>
            </a:fillRef>
            <a:effectRef idx="0">
              <a:schemeClr val="accent1"/>
            </a:effectRef>
            <a:fontRef idx="minor">
              <a:schemeClr val="dk1"/>
            </a:fontRef>
          </p:style>
        </p:sp>
        <p:sp>
          <p:nvSpPr>
            <p:cNvPr id="8" name="textruta 7">
              <a:extLst>
                <a:ext uri="{FF2B5EF4-FFF2-40B4-BE49-F238E27FC236}">
                  <a16:creationId xmlns:a16="http://schemas.microsoft.com/office/drawing/2014/main" id="{E2C20C6E-BA37-5B4F-AC62-85E73DBFF262}"/>
                </a:ext>
              </a:extLst>
            </p:cNvPr>
            <p:cNvSpPr txBox="1"/>
            <p:nvPr/>
          </p:nvSpPr>
          <p:spPr>
            <a:xfrm>
              <a:off x="33155" y="67143"/>
              <a:ext cx="5449697" cy="612874"/>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v-SE" sz="2200" kern="1200" dirty="0">
                  <a:latin typeface="Arial" panose="020B0604020202020204" pitchFamily="34" charset="0"/>
                  <a:cs typeface="Arial" panose="020B0604020202020204" pitchFamily="34" charset="0"/>
                </a:rPr>
                <a:t>Elinstallationsarbete före 1 juli 2017</a:t>
              </a:r>
            </a:p>
          </p:txBody>
        </p:sp>
      </p:grpSp>
      <p:grpSp>
        <p:nvGrpSpPr>
          <p:cNvPr id="9" name="Grupp 8">
            <a:extLst>
              <a:ext uri="{FF2B5EF4-FFF2-40B4-BE49-F238E27FC236}">
                <a16:creationId xmlns:a16="http://schemas.microsoft.com/office/drawing/2014/main" id="{85BB17D5-DE57-2C43-8989-9182707E7B5B}"/>
              </a:ext>
            </a:extLst>
          </p:cNvPr>
          <p:cNvGrpSpPr/>
          <p:nvPr/>
        </p:nvGrpSpPr>
        <p:grpSpPr>
          <a:xfrm>
            <a:off x="551736" y="2720489"/>
            <a:ext cx="5516007" cy="861896"/>
            <a:chOff x="0" y="670058"/>
            <a:chExt cx="5516007" cy="861896"/>
          </a:xfrm>
        </p:grpSpPr>
        <p:sp>
          <p:nvSpPr>
            <p:cNvPr id="10" name="Rektangel 9">
              <a:extLst>
                <a:ext uri="{FF2B5EF4-FFF2-40B4-BE49-F238E27FC236}">
                  <a16:creationId xmlns:a16="http://schemas.microsoft.com/office/drawing/2014/main" id="{D73D5FA3-DAD1-4948-A81A-212FECAF174D}"/>
                </a:ext>
              </a:extLst>
            </p:cNvPr>
            <p:cNvSpPr/>
            <p:nvPr/>
          </p:nvSpPr>
          <p:spPr>
            <a:xfrm>
              <a:off x="0" y="670058"/>
              <a:ext cx="5516007" cy="726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ruta 10">
              <a:extLst>
                <a:ext uri="{FF2B5EF4-FFF2-40B4-BE49-F238E27FC236}">
                  <a16:creationId xmlns:a16="http://schemas.microsoft.com/office/drawing/2014/main" id="{A6A43D15-07B2-1447-8DB6-6381E1AA0308}"/>
                </a:ext>
              </a:extLst>
            </p:cNvPr>
            <p:cNvSpPr txBox="1"/>
            <p:nvPr/>
          </p:nvSpPr>
          <p:spPr>
            <a:xfrm>
              <a:off x="0" y="805384"/>
              <a:ext cx="5516007" cy="7265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5133" tIns="34290" rIns="192024" bIns="34290" numCol="1" spcCol="1270" anchor="t" anchorCtr="0">
              <a:noAutofit/>
            </a:bodyPr>
            <a:lstStyle/>
            <a:p>
              <a:pPr marL="228600" lvl="1" indent="-228600" algn="l" defTabSz="933450">
                <a:spcBef>
                  <a:spcPct val="0"/>
                </a:spcBef>
                <a:spcAft>
                  <a:spcPct val="20000"/>
                </a:spcAft>
                <a:buChar char="•"/>
              </a:pPr>
              <a:r>
                <a:rPr lang="sv-SE" sz="2200" kern="1200" dirty="0">
                  <a:latin typeface="Arial" panose="020B0604020202020204" pitchFamily="34" charset="0"/>
                  <a:cs typeface="Arial" panose="020B0604020202020204" pitchFamily="34" charset="0"/>
                </a:rPr>
                <a:t>Intygas av elinstallatör</a:t>
              </a:r>
            </a:p>
            <a:p>
              <a:pPr marL="228600" lvl="1" indent="-228600" algn="l" defTabSz="933450">
                <a:spcBef>
                  <a:spcPct val="0"/>
                </a:spcBef>
                <a:spcAft>
                  <a:spcPct val="20000"/>
                </a:spcAft>
                <a:buChar char="•"/>
              </a:pPr>
              <a:r>
                <a:rPr lang="sv-SE" sz="2200" kern="1200" dirty="0">
                  <a:latin typeface="Arial" panose="020B0604020202020204" pitchFamily="34" charset="0"/>
                  <a:cs typeface="Arial" panose="020B0604020202020204" pitchFamily="34" charset="0"/>
                </a:rPr>
                <a:t>Överinseende</a:t>
              </a:r>
            </a:p>
          </p:txBody>
        </p:sp>
      </p:grpSp>
      <p:grpSp>
        <p:nvGrpSpPr>
          <p:cNvPr id="12" name="Grupp 11">
            <a:extLst>
              <a:ext uri="{FF2B5EF4-FFF2-40B4-BE49-F238E27FC236}">
                <a16:creationId xmlns:a16="http://schemas.microsoft.com/office/drawing/2014/main" id="{57B8F067-F1F3-3F47-B49A-B7A981AFC359}"/>
              </a:ext>
            </a:extLst>
          </p:cNvPr>
          <p:cNvGrpSpPr/>
          <p:nvPr/>
        </p:nvGrpSpPr>
        <p:grpSpPr>
          <a:xfrm>
            <a:off x="580345" y="4172651"/>
            <a:ext cx="4938471" cy="679184"/>
            <a:chOff x="0" y="1870919"/>
            <a:chExt cx="5516007" cy="679184"/>
          </a:xfrm>
          <a:solidFill>
            <a:schemeClr val="accent3"/>
          </a:solidFill>
        </p:grpSpPr>
        <p:sp>
          <p:nvSpPr>
            <p:cNvPr id="13" name="Rektangel med rundade hörn 12">
              <a:extLst>
                <a:ext uri="{FF2B5EF4-FFF2-40B4-BE49-F238E27FC236}">
                  <a16:creationId xmlns:a16="http://schemas.microsoft.com/office/drawing/2014/main" id="{88295B71-BB75-E24F-9AD3-5C57A81C322D}"/>
                </a:ext>
              </a:extLst>
            </p:cNvPr>
            <p:cNvSpPr/>
            <p:nvPr/>
          </p:nvSpPr>
          <p:spPr>
            <a:xfrm>
              <a:off x="0" y="1870919"/>
              <a:ext cx="5516007" cy="679184"/>
            </a:xfrm>
            <a:prstGeom prst="roundRect">
              <a:avLst/>
            </a:prstGeom>
            <a:grpFill/>
            <a:ln>
              <a:noFill/>
            </a:ln>
          </p:spPr>
          <p:style>
            <a:lnRef idx="2">
              <a:schemeClr val="accent1"/>
            </a:lnRef>
            <a:fillRef idx="1">
              <a:schemeClr val="lt1"/>
            </a:fillRef>
            <a:effectRef idx="0">
              <a:schemeClr val="accent1"/>
            </a:effectRef>
            <a:fontRef idx="minor">
              <a:schemeClr val="dk1"/>
            </a:fontRef>
          </p:style>
        </p:sp>
        <p:sp>
          <p:nvSpPr>
            <p:cNvPr id="14" name="textruta 13">
              <a:extLst>
                <a:ext uri="{FF2B5EF4-FFF2-40B4-BE49-F238E27FC236}">
                  <a16:creationId xmlns:a16="http://schemas.microsoft.com/office/drawing/2014/main" id="{C3D7BF54-BA96-B942-A399-ADD71D60E561}"/>
                </a:ext>
              </a:extLst>
            </p:cNvPr>
            <p:cNvSpPr txBox="1"/>
            <p:nvPr/>
          </p:nvSpPr>
          <p:spPr>
            <a:xfrm>
              <a:off x="33155" y="1904074"/>
              <a:ext cx="5449697" cy="612874"/>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v-SE" sz="2200" kern="1200" dirty="0">
                  <a:latin typeface="Arial" panose="020B0604020202020204" pitchFamily="34" charset="0"/>
                  <a:cs typeface="Arial" panose="020B0604020202020204" pitchFamily="34" charset="0"/>
                </a:rPr>
                <a:t>Elinstallationsarbete efter 1 juli 2017</a:t>
              </a:r>
            </a:p>
          </p:txBody>
        </p:sp>
      </p:grpSp>
      <p:grpSp>
        <p:nvGrpSpPr>
          <p:cNvPr id="15" name="Grupp 14">
            <a:extLst>
              <a:ext uri="{FF2B5EF4-FFF2-40B4-BE49-F238E27FC236}">
                <a16:creationId xmlns:a16="http://schemas.microsoft.com/office/drawing/2014/main" id="{64E04434-C367-5A43-B78B-78E9FA716A64}"/>
              </a:ext>
            </a:extLst>
          </p:cNvPr>
          <p:cNvGrpSpPr/>
          <p:nvPr/>
        </p:nvGrpSpPr>
        <p:grpSpPr>
          <a:xfrm>
            <a:off x="580345" y="4902582"/>
            <a:ext cx="5516007" cy="782237"/>
            <a:chOff x="0" y="2600850"/>
            <a:chExt cx="5516007" cy="782237"/>
          </a:xfrm>
        </p:grpSpPr>
        <p:sp>
          <p:nvSpPr>
            <p:cNvPr id="16" name="Rektangel 15">
              <a:extLst>
                <a:ext uri="{FF2B5EF4-FFF2-40B4-BE49-F238E27FC236}">
                  <a16:creationId xmlns:a16="http://schemas.microsoft.com/office/drawing/2014/main" id="{43805389-EFA9-B64E-A033-3F60F015DA2C}"/>
                </a:ext>
              </a:extLst>
            </p:cNvPr>
            <p:cNvSpPr/>
            <p:nvPr/>
          </p:nvSpPr>
          <p:spPr>
            <a:xfrm>
              <a:off x="0" y="2600850"/>
              <a:ext cx="5516007" cy="726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ruta 16">
              <a:extLst>
                <a:ext uri="{FF2B5EF4-FFF2-40B4-BE49-F238E27FC236}">
                  <a16:creationId xmlns:a16="http://schemas.microsoft.com/office/drawing/2014/main" id="{CF46F2C0-CE06-FD4B-A953-FF134C1960BF}"/>
                </a:ext>
              </a:extLst>
            </p:cNvPr>
            <p:cNvSpPr txBox="1"/>
            <p:nvPr/>
          </p:nvSpPr>
          <p:spPr>
            <a:xfrm>
              <a:off x="0" y="2656517"/>
              <a:ext cx="5516007" cy="7265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5133" tIns="34290" rIns="192024" bIns="34290" numCol="1" spcCol="1270" anchor="t" anchorCtr="0">
              <a:noAutofit/>
            </a:bodyPr>
            <a:lstStyle/>
            <a:p>
              <a:pPr marL="228600" lvl="1" indent="-228600" algn="l" defTabSz="933450">
                <a:spcBef>
                  <a:spcPct val="0"/>
                </a:spcBef>
                <a:spcAft>
                  <a:spcPct val="20000"/>
                </a:spcAft>
                <a:buChar char="•"/>
              </a:pPr>
              <a:r>
                <a:rPr lang="sv-SE" sz="2200" kern="1200" dirty="0">
                  <a:latin typeface="Arial" panose="020B0604020202020204" pitchFamily="34" charset="0"/>
                  <a:cs typeface="Arial" panose="020B0604020202020204" pitchFamily="34" charset="0"/>
                </a:rPr>
                <a:t>Intygas av företrädare för företaget</a:t>
              </a:r>
            </a:p>
            <a:p>
              <a:pPr marL="228600" lvl="1" indent="-228600" algn="l" defTabSz="933450">
                <a:spcBef>
                  <a:spcPct val="0"/>
                </a:spcBef>
                <a:spcAft>
                  <a:spcPct val="20000"/>
                </a:spcAft>
                <a:buChar char="•"/>
              </a:pPr>
              <a:r>
                <a:rPr lang="sv-SE" sz="2200" kern="1200" dirty="0">
                  <a:latin typeface="Arial" panose="020B0604020202020204" pitchFamily="34" charset="0"/>
                  <a:cs typeface="Arial" panose="020B0604020202020204" pitchFamily="34" charset="0"/>
                </a:rPr>
                <a:t>Egenkontrollprogram</a:t>
              </a:r>
            </a:p>
          </p:txBody>
        </p:sp>
      </p:grpSp>
      <p:pic>
        <p:nvPicPr>
          <p:cNvPr id="19" name="Platshållare för bild 2">
            <a:extLst>
              <a:ext uri="{FF2B5EF4-FFF2-40B4-BE49-F238E27FC236}">
                <a16:creationId xmlns:a16="http://schemas.microsoft.com/office/drawing/2014/main" id="{FA404B1C-9C0C-1B43-A29F-EABC597C3BA0}"/>
              </a:ext>
            </a:extLst>
          </p:cNvPr>
          <p:cNvPicPr preferRelativeResize="0">
            <a:picLocks/>
          </p:cNvPicPr>
          <p:nvPr/>
        </p:nvPicPr>
        <p:blipFill>
          <a:blip r:embed="rId3">
            <a:extLst>
              <a:ext uri="{28A0092B-C50C-407E-A947-70E740481C1C}">
                <a14:useLocalDpi xmlns:a14="http://schemas.microsoft.com/office/drawing/2010/main" val="0"/>
              </a:ext>
            </a:extLst>
          </a:blip>
          <a:srcRect l="13659" r="13659"/>
          <a:stretch>
            <a:fillRect/>
          </a:stretch>
        </p:blipFill>
        <p:spPr>
          <a:xfrm>
            <a:off x="5904000" y="0"/>
            <a:ext cx="3240000" cy="6343200"/>
          </a:xfrm>
          <a:prstGeom prst="rect">
            <a:avLst/>
          </a:prstGeom>
        </p:spPr>
      </p:pic>
      <p:sp>
        <p:nvSpPr>
          <p:cNvPr id="20" name="Rubrik 2">
            <a:extLst>
              <a:ext uri="{FF2B5EF4-FFF2-40B4-BE49-F238E27FC236}">
                <a16:creationId xmlns:a16="http://schemas.microsoft.com/office/drawing/2014/main" id="{87335AA3-211C-2145-9595-8B918FA1EA32}"/>
              </a:ext>
            </a:extLst>
          </p:cNvPr>
          <p:cNvSpPr txBox="1">
            <a:spLocks/>
          </p:cNvSpPr>
          <p:nvPr/>
        </p:nvSpPr>
        <p:spPr>
          <a:xfrm>
            <a:off x="0" y="561600"/>
            <a:ext cx="59040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sv-SE" dirty="0"/>
              <a:t>Intyg om </a:t>
            </a:r>
            <a:br>
              <a:rPr lang="sv-SE" dirty="0"/>
            </a:br>
            <a:r>
              <a:rPr lang="sv-SE" dirty="0"/>
              <a:t>praktisk erfarenhet</a:t>
            </a:r>
          </a:p>
        </p:txBody>
      </p:sp>
    </p:spTree>
    <p:extLst>
      <p:ext uri="{BB962C8B-B14F-4D97-AF65-F5344CB8AC3E}">
        <p14:creationId xmlns:p14="http://schemas.microsoft.com/office/powerpoint/2010/main" val="32438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sidor">
  <a:themeElements>
    <a:clrScheme name="Elsäkerhetsverket 2019">
      <a:dk1>
        <a:srgbClr val="000000"/>
      </a:dk1>
      <a:lt1>
        <a:srgbClr val="FFFFFF"/>
      </a:lt1>
      <a:dk2>
        <a:srgbClr val="534B3E"/>
      </a:dk2>
      <a:lt2>
        <a:srgbClr val="EDEAE5"/>
      </a:lt2>
      <a:accent1>
        <a:srgbClr val="D67C1C"/>
      </a:accent1>
      <a:accent2>
        <a:srgbClr val="534B3E"/>
      </a:accent2>
      <a:accent3>
        <a:srgbClr val="E6C20F"/>
      </a:accent3>
      <a:accent4>
        <a:srgbClr val="3A513A"/>
      </a:accent4>
      <a:accent5>
        <a:srgbClr val="1D4851"/>
      </a:accent5>
      <a:accent6>
        <a:srgbClr val="692832"/>
      </a:accent6>
      <a:hlink>
        <a:srgbClr val="0000FF"/>
      </a:hlink>
      <a:folHlink>
        <a:srgbClr val="800080"/>
      </a:folHlink>
    </a:clrScheme>
    <a:fontScheme name="Elsäkerhetsverket 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ldsidor">
  <a:themeElements>
    <a:clrScheme name="Elsäkerhetsverket 2019">
      <a:dk1>
        <a:srgbClr val="000000"/>
      </a:dk1>
      <a:lt1>
        <a:srgbClr val="FFFFFF"/>
      </a:lt1>
      <a:dk2>
        <a:srgbClr val="534B3E"/>
      </a:dk2>
      <a:lt2>
        <a:srgbClr val="EDEAE5"/>
      </a:lt2>
      <a:accent1>
        <a:srgbClr val="D67C1C"/>
      </a:accent1>
      <a:accent2>
        <a:srgbClr val="534B3E"/>
      </a:accent2>
      <a:accent3>
        <a:srgbClr val="E6C20F"/>
      </a:accent3>
      <a:accent4>
        <a:srgbClr val="3A513A"/>
      </a:accent4>
      <a:accent5>
        <a:srgbClr val="1D4851"/>
      </a:accent5>
      <a:accent6>
        <a:srgbClr val="69283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sidor">
  <a:themeElements>
    <a:clrScheme name="Elsäkerhetsverket 2019">
      <a:dk1>
        <a:srgbClr val="000000"/>
      </a:dk1>
      <a:lt1>
        <a:srgbClr val="FFFFFF"/>
      </a:lt1>
      <a:dk2>
        <a:srgbClr val="534B3E"/>
      </a:dk2>
      <a:lt2>
        <a:srgbClr val="EDEAE5"/>
      </a:lt2>
      <a:accent1>
        <a:srgbClr val="D67C1C"/>
      </a:accent1>
      <a:accent2>
        <a:srgbClr val="534B3E"/>
      </a:accent2>
      <a:accent3>
        <a:srgbClr val="E6C20F"/>
      </a:accent3>
      <a:accent4>
        <a:srgbClr val="3A513A"/>
      </a:accent4>
      <a:accent5>
        <a:srgbClr val="1D4851"/>
      </a:accent5>
      <a:accent6>
        <a:srgbClr val="69283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TotalTime>
  <Words>2752</Words>
  <Application>Microsoft Office PowerPoint</Application>
  <PresentationFormat>Bildspel på skärmen (4:3)</PresentationFormat>
  <Paragraphs>260</Paragraphs>
  <Slides>10</Slides>
  <Notes>9</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10</vt:i4>
      </vt:variant>
    </vt:vector>
  </HeadingPairs>
  <TitlesOfParts>
    <vt:vector size="15" baseType="lpstr">
      <vt:lpstr>Arial</vt:lpstr>
      <vt:lpstr>Calibri</vt:lpstr>
      <vt:lpstr>Framsidor</vt:lpstr>
      <vt:lpstr>Bildsidor</vt:lpstr>
      <vt:lpstr>Textsidor</vt:lpstr>
      <vt:lpstr>Auktorisation som elinstallatör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Elisabet Ek</cp:lastModifiedBy>
  <cp:revision>31</cp:revision>
  <dcterms:created xsi:type="dcterms:W3CDTF">2019-01-10T12:03:55Z</dcterms:created>
  <dcterms:modified xsi:type="dcterms:W3CDTF">2020-11-19T17:49:59Z</dcterms:modified>
</cp:coreProperties>
</file>